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36"/>
  </p:notesMasterIdLst>
  <p:sldIdLst>
    <p:sldId id="423" r:id="rId3"/>
    <p:sldId id="363" r:id="rId4"/>
    <p:sldId id="364" r:id="rId5"/>
    <p:sldId id="425" r:id="rId6"/>
    <p:sldId id="365" r:id="rId7"/>
    <p:sldId id="366" r:id="rId8"/>
    <p:sldId id="399" r:id="rId9"/>
    <p:sldId id="400" r:id="rId10"/>
    <p:sldId id="367" r:id="rId11"/>
    <p:sldId id="333" r:id="rId12"/>
    <p:sldId id="334" r:id="rId13"/>
    <p:sldId id="330" r:id="rId14"/>
    <p:sldId id="386" r:id="rId15"/>
    <p:sldId id="387" r:id="rId16"/>
    <p:sldId id="388" r:id="rId17"/>
    <p:sldId id="426" r:id="rId18"/>
    <p:sldId id="389" r:id="rId19"/>
    <p:sldId id="390" r:id="rId20"/>
    <p:sldId id="391" r:id="rId21"/>
    <p:sldId id="392" r:id="rId22"/>
    <p:sldId id="304" r:id="rId23"/>
    <p:sldId id="394" r:id="rId24"/>
    <p:sldId id="395" r:id="rId25"/>
    <p:sldId id="396" r:id="rId26"/>
    <p:sldId id="398" r:id="rId27"/>
    <p:sldId id="422" r:id="rId28"/>
    <p:sldId id="341" r:id="rId29"/>
    <p:sldId id="339" r:id="rId30"/>
    <p:sldId id="272" r:id="rId31"/>
    <p:sldId id="410" r:id="rId32"/>
    <p:sldId id="407" r:id="rId33"/>
    <p:sldId id="408" r:id="rId34"/>
    <p:sldId id="409"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56" autoAdjust="0"/>
    <p:restoredTop sz="85481" autoAdjust="0"/>
  </p:normalViewPr>
  <p:slideViewPr>
    <p:cSldViewPr snapToGrid="0">
      <p:cViewPr varScale="1">
        <p:scale>
          <a:sx n="76" d="100"/>
          <a:sy n="76" d="100"/>
        </p:scale>
        <p:origin x="102" y="11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charts/_rels/chart1.xml.rels><?xml version="1.0" encoding="UTF-8" standalone="yes"?>
<Relationships xmlns="http://schemas.openxmlformats.org/package/2006/relationships"><Relationship Id="rId1" Type="http://schemas.openxmlformats.org/officeDocument/2006/relationships/oleObject" Target="file:///D:\Delaware\Courses\Geol%20428-628\Images\Water%20Charts1.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Delaware\Courses\Geol%20428-628\Images\Water%20Charts1.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v>% of Total</c:v>
          </c:tx>
          <c:spPr>
            <a:solidFill>
              <a:sysClr val="windowText" lastClr="000000"/>
            </a:solidFill>
            <a:scene3d>
              <a:camera prst="orthographicFront"/>
              <a:lightRig rig="threePt" dir="t"/>
            </a:scene3d>
            <a:sp3d>
              <a:bevelT/>
            </a:sp3d>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'World water use'!$A$3:$A$14</c:f>
              <c:strCache>
                <c:ptCount val="12"/>
                <c:pt idx="0">
                  <c:v>Central Africa</c:v>
                </c:pt>
                <c:pt idx="1">
                  <c:v>Southeastern Africa</c:v>
                </c:pt>
                <c:pt idx="2">
                  <c:v>Japan</c:v>
                </c:pt>
                <c:pt idx="3">
                  <c:v>Eastern Europe</c:v>
                </c:pt>
                <c:pt idx="4">
                  <c:v>Northern Africa</c:v>
                </c:pt>
                <c:pt idx="5">
                  <c:v>South America</c:v>
                </c:pt>
                <c:pt idx="6">
                  <c:v>Western Europe</c:v>
                </c:pt>
                <c:pt idx="7">
                  <c:v>Asia Pacific</c:v>
                </c:pt>
                <c:pt idx="8">
                  <c:v>Middle East</c:v>
                </c:pt>
                <c:pt idx="9">
                  <c:v>North America</c:v>
                </c:pt>
                <c:pt idx="10">
                  <c:v>East Asia</c:v>
                </c:pt>
                <c:pt idx="11">
                  <c:v>South Asia</c:v>
                </c:pt>
              </c:strCache>
            </c:strRef>
          </c:cat>
          <c:val>
            <c:numRef>
              <c:f>'World water use'!$B$3:$B$14</c:f>
              <c:numCache>
                <c:formatCode>General</c:formatCode>
                <c:ptCount val="12"/>
                <c:pt idx="0">
                  <c:v>7.6000000000000123E-2</c:v>
                </c:pt>
                <c:pt idx="1">
                  <c:v>1</c:v>
                </c:pt>
                <c:pt idx="2">
                  <c:v>2</c:v>
                </c:pt>
                <c:pt idx="3">
                  <c:v>4</c:v>
                </c:pt>
                <c:pt idx="4">
                  <c:v>4</c:v>
                </c:pt>
                <c:pt idx="5">
                  <c:v>5</c:v>
                </c:pt>
                <c:pt idx="6">
                  <c:v>6</c:v>
                </c:pt>
                <c:pt idx="7">
                  <c:v>9</c:v>
                </c:pt>
                <c:pt idx="8">
                  <c:v>11</c:v>
                </c:pt>
                <c:pt idx="9">
                  <c:v>16</c:v>
                </c:pt>
                <c:pt idx="10">
                  <c:v>17</c:v>
                </c:pt>
                <c:pt idx="11">
                  <c:v>24</c:v>
                </c:pt>
              </c:numCache>
            </c:numRef>
          </c:val>
          <c:extLst>
            <c:ext xmlns:c16="http://schemas.microsoft.com/office/drawing/2014/chart" uri="{C3380CC4-5D6E-409C-BE32-E72D297353CC}">
              <c16:uniqueId val="{00000000-6F14-41A2-B826-51BBA51E8600}"/>
            </c:ext>
          </c:extLst>
        </c:ser>
        <c:dLbls>
          <c:showLegendKey val="0"/>
          <c:showVal val="1"/>
          <c:showCatName val="0"/>
          <c:showSerName val="0"/>
          <c:showPercent val="0"/>
          <c:showBubbleSize val="0"/>
        </c:dLbls>
        <c:gapWidth val="75"/>
        <c:axId val="1129371904"/>
        <c:axId val="1129385504"/>
      </c:barChart>
      <c:catAx>
        <c:axId val="1129371904"/>
        <c:scaling>
          <c:orientation val="minMax"/>
        </c:scaling>
        <c:delete val="0"/>
        <c:axPos val="l"/>
        <c:numFmt formatCode="General" sourceLinked="0"/>
        <c:majorTickMark val="none"/>
        <c:minorTickMark val="none"/>
        <c:tickLblPos val="nextTo"/>
        <c:crossAx val="1129385504"/>
        <c:crosses val="autoZero"/>
        <c:auto val="1"/>
        <c:lblAlgn val="ctr"/>
        <c:lblOffset val="100"/>
        <c:noMultiLvlLbl val="0"/>
      </c:catAx>
      <c:valAx>
        <c:axId val="1129385504"/>
        <c:scaling>
          <c:orientation val="minMax"/>
        </c:scaling>
        <c:delete val="0"/>
        <c:axPos val="b"/>
        <c:numFmt formatCode="General" sourceLinked="1"/>
        <c:majorTickMark val="none"/>
        <c:minorTickMark val="none"/>
        <c:tickLblPos val="nextTo"/>
        <c:crossAx val="1129371904"/>
        <c:crosses val="autoZero"/>
        <c:crossBetween val="between"/>
      </c:valAx>
      <c:spPr>
        <a:scene3d>
          <a:camera prst="orthographicFront"/>
          <a:lightRig rig="threePt" dir="t"/>
        </a:scene3d>
        <a:sp3d/>
      </c:spPr>
    </c:plotArea>
    <c:plotVisOnly val="1"/>
    <c:dispBlanksAs val="gap"/>
    <c:showDLblsOverMax val="0"/>
  </c:chart>
  <c:spPr>
    <a:scene3d>
      <a:camera prst="orthographicFront"/>
      <a:lightRig rig="threePt" dir="t"/>
    </a:scene3d>
    <a:sp3d/>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dirty="0"/>
              <a:t>Human Body's Water Supply</a:t>
            </a:r>
          </a:p>
        </c:rich>
      </c:tx>
      <c:layout>
        <c:manualLayout>
          <c:xMode val="edge"/>
          <c:yMode val="edge"/>
          <c:x val="0.1648547274613929"/>
          <c:y val="0"/>
        </c:manualLayout>
      </c:layout>
      <c:overlay val="0"/>
    </c:title>
    <c:autoTitleDeleted val="0"/>
    <c:plotArea>
      <c:layout/>
      <c:pieChart>
        <c:varyColors val="1"/>
        <c:ser>
          <c:idx val="0"/>
          <c:order val="0"/>
          <c:tx>
            <c:strRef>
              <c:f>'Human body'!$B$6</c:f>
              <c:strCache>
                <c:ptCount val="1"/>
                <c:pt idx="0">
                  <c:v>Human Body's Water Supply</c:v>
                </c:pt>
              </c:strCache>
            </c:strRef>
          </c:tx>
          <c:dLbls>
            <c:spPr>
              <a:noFill/>
              <a:ln>
                <a:noFill/>
              </a:ln>
              <a:effectLst/>
            </c:spPr>
            <c:txPr>
              <a:bodyPr/>
              <a:lstStyle/>
              <a:p>
                <a:pPr>
                  <a:defRPr sz="1400" b="1"/>
                </a:pPr>
                <a:endParaRPr lang="en-US"/>
              </a:p>
            </c:txPr>
            <c:showLegendKey val="0"/>
            <c:showVal val="0"/>
            <c:showCatName val="0"/>
            <c:showSerName val="0"/>
            <c:showPercent val="1"/>
            <c:showBubbleSize val="0"/>
            <c:showLeaderLines val="1"/>
            <c:extLst>
              <c:ext xmlns:c15="http://schemas.microsoft.com/office/drawing/2012/chart" uri="{CE6537A1-D6FC-4f65-9D91-7224C49458BB}">
                <c15:layout/>
              </c:ext>
            </c:extLst>
          </c:dLbls>
          <c:cat>
            <c:strRef>
              <c:f>'Human body'!$A$7:$A$9</c:f>
              <c:strCache>
                <c:ptCount val="3"/>
                <c:pt idx="0">
                  <c:v>Manufactured by Body</c:v>
                </c:pt>
                <c:pt idx="1">
                  <c:v>Solid Food</c:v>
                </c:pt>
                <c:pt idx="2">
                  <c:v>Drinking</c:v>
                </c:pt>
              </c:strCache>
            </c:strRef>
          </c:cat>
          <c:val>
            <c:numRef>
              <c:f>'Human body'!$B$7:$B$9</c:f>
              <c:numCache>
                <c:formatCode>General</c:formatCode>
                <c:ptCount val="3"/>
                <c:pt idx="0">
                  <c:v>14</c:v>
                </c:pt>
                <c:pt idx="1">
                  <c:v>39</c:v>
                </c:pt>
                <c:pt idx="2">
                  <c:v>47</c:v>
                </c:pt>
              </c:numCache>
            </c:numRef>
          </c:val>
          <c:extLst>
            <c:ext xmlns:c16="http://schemas.microsoft.com/office/drawing/2014/chart" uri="{C3380CC4-5D6E-409C-BE32-E72D297353CC}">
              <c16:uniqueId val="{00000000-1D31-4CCE-B256-6DAA5F021836}"/>
            </c:ext>
          </c:extLst>
        </c:ser>
        <c:dLbls>
          <c:showLegendKey val="0"/>
          <c:showVal val="0"/>
          <c:showCatName val="0"/>
          <c:showSerName val="0"/>
          <c:showPercent val="1"/>
          <c:showBubbleSize val="0"/>
          <c:showLeaderLines val="1"/>
        </c:dLbls>
        <c:firstSliceAng val="0"/>
      </c:pieChart>
    </c:plotArea>
    <c:legend>
      <c:legendPos val="r"/>
      <c:layout>
        <c:manualLayout>
          <c:xMode val="edge"/>
          <c:yMode val="edge"/>
          <c:x val="0.57589605536105914"/>
          <c:y val="0.21299304538355501"/>
          <c:w val="0.41893148103732336"/>
          <c:h val="0.64797437085070264"/>
        </c:manualLayout>
      </c:layout>
      <c:overlay val="0"/>
      <c:txPr>
        <a:bodyPr/>
        <a:lstStyle/>
        <a:p>
          <a:pPr>
            <a:defRPr sz="1600"/>
          </a:pPr>
          <a:endParaRPr lang="en-US"/>
        </a:p>
      </c:txPr>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033225-2EA9-4573-9623-9F80E90D10D4}" type="datetimeFigureOut">
              <a:rPr lang="en-US" smtClean="0"/>
              <a:t>1/25/2019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C6D7B2-D8A6-42BC-994A-9FBDB9A48990}" type="slidenum">
              <a:rPr lang="en-US" smtClean="0"/>
              <a:t>‹#›</a:t>
            </a:fld>
            <a:endParaRPr lang="en-US"/>
          </a:p>
        </p:txBody>
      </p:sp>
    </p:spTree>
    <p:extLst>
      <p:ext uri="{BB962C8B-B14F-4D97-AF65-F5344CB8AC3E}">
        <p14:creationId xmlns:p14="http://schemas.microsoft.com/office/powerpoint/2010/main" val="2351015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0596E9-9041-4E1B-AEE3-7E0AD47FC71E}" type="slidenum">
              <a:rPr lang="en-US" smtClean="0"/>
              <a:pPr/>
              <a:t>3</a:t>
            </a:fld>
            <a:endParaRPr lang="en-US"/>
          </a:p>
        </p:txBody>
      </p:sp>
    </p:spTree>
    <p:extLst>
      <p:ext uri="{BB962C8B-B14F-4D97-AF65-F5344CB8AC3E}">
        <p14:creationId xmlns:p14="http://schemas.microsoft.com/office/powerpoint/2010/main" val="1947040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ln/>
        </p:spPr>
      </p:sp>
      <p:sp>
        <p:nvSpPr>
          <p:cNvPr id="142339" name="Notes Placeholder 2"/>
          <p:cNvSpPr>
            <a:spLocks noGrp="1"/>
          </p:cNvSpPr>
          <p:nvPr>
            <p:ph type="body" idx="1"/>
          </p:nvPr>
        </p:nvSpPr>
        <p:spPr>
          <a:noFill/>
          <a:ln/>
        </p:spPr>
        <p:txBody>
          <a:bodyPr/>
          <a:lstStyle/>
          <a:p>
            <a:endParaRPr lang="en-US" smtClean="0">
              <a:latin typeface="Arial" pitchFamily="34" charset="0"/>
            </a:endParaRPr>
          </a:p>
        </p:txBody>
      </p:sp>
      <p:sp>
        <p:nvSpPr>
          <p:cNvPr id="142340" name="Slide Number Placeholder 3"/>
          <p:cNvSpPr>
            <a:spLocks noGrp="1"/>
          </p:cNvSpPr>
          <p:nvPr>
            <p:ph type="sldNum" sz="quarter" idx="5"/>
          </p:nvPr>
        </p:nvSpPr>
        <p:spPr>
          <a:noFill/>
        </p:spPr>
        <p:txBody>
          <a:bodyPr/>
          <a:lstStyle/>
          <a:p>
            <a:fld id="{1BE70690-E8C9-4305-99A4-555036B1ED22}" type="slidenum">
              <a:rPr lang="en-US" smtClean="0">
                <a:latin typeface="Arial" pitchFamily="34" charset="0"/>
              </a:rPr>
              <a:pPr/>
              <a:t>13</a:t>
            </a:fld>
            <a:endParaRPr lang="en-US" smtClean="0">
              <a:latin typeface="Arial" pitchFamily="34" charset="0"/>
            </a:endParaRPr>
          </a:p>
        </p:txBody>
      </p:sp>
    </p:spTree>
    <p:extLst>
      <p:ext uri="{BB962C8B-B14F-4D97-AF65-F5344CB8AC3E}">
        <p14:creationId xmlns:p14="http://schemas.microsoft.com/office/powerpoint/2010/main" val="2383123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p:spPr>
      </p:sp>
      <p:sp>
        <p:nvSpPr>
          <p:cNvPr id="143363" name="Notes Placeholder 2"/>
          <p:cNvSpPr>
            <a:spLocks noGrp="1"/>
          </p:cNvSpPr>
          <p:nvPr>
            <p:ph type="body" idx="1"/>
          </p:nvPr>
        </p:nvSpPr>
        <p:spPr>
          <a:noFill/>
          <a:ln/>
        </p:spPr>
        <p:txBody>
          <a:bodyPr/>
          <a:lstStyle/>
          <a:p>
            <a:endParaRPr lang="en-US" smtClean="0">
              <a:latin typeface="Arial" pitchFamily="34" charset="0"/>
            </a:endParaRPr>
          </a:p>
        </p:txBody>
      </p:sp>
      <p:sp>
        <p:nvSpPr>
          <p:cNvPr id="143364" name="Slide Number Placeholder 3"/>
          <p:cNvSpPr>
            <a:spLocks noGrp="1"/>
          </p:cNvSpPr>
          <p:nvPr>
            <p:ph type="sldNum" sz="quarter" idx="5"/>
          </p:nvPr>
        </p:nvSpPr>
        <p:spPr>
          <a:noFill/>
        </p:spPr>
        <p:txBody>
          <a:bodyPr/>
          <a:lstStyle/>
          <a:p>
            <a:fld id="{D215B11F-B1B8-4A8A-AE6E-1EDE84EC9834}" type="slidenum">
              <a:rPr lang="en-US" smtClean="0">
                <a:latin typeface="Arial" pitchFamily="34" charset="0"/>
              </a:rPr>
              <a:pPr/>
              <a:t>14</a:t>
            </a:fld>
            <a:endParaRPr lang="en-US" smtClean="0">
              <a:latin typeface="Arial" pitchFamily="34" charset="0"/>
            </a:endParaRPr>
          </a:p>
        </p:txBody>
      </p:sp>
    </p:spTree>
    <p:extLst>
      <p:ext uri="{BB962C8B-B14F-4D97-AF65-F5344CB8AC3E}">
        <p14:creationId xmlns:p14="http://schemas.microsoft.com/office/powerpoint/2010/main" val="3432059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A0596E9-9041-4E1B-AEE3-7E0AD47FC71E}" type="slidenum">
              <a:rPr lang="en-US" smtClean="0"/>
              <a:pPr/>
              <a:t>15</a:t>
            </a:fld>
            <a:endParaRPr lang="en-US"/>
          </a:p>
        </p:txBody>
      </p:sp>
    </p:spTree>
    <p:extLst>
      <p:ext uri="{BB962C8B-B14F-4D97-AF65-F5344CB8AC3E}">
        <p14:creationId xmlns:p14="http://schemas.microsoft.com/office/powerpoint/2010/main" val="3700635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p:spPr>
      </p:sp>
      <p:sp>
        <p:nvSpPr>
          <p:cNvPr id="14541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1454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F456C57-0C88-4FD4-A368-078120E6C91F}" type="slidenum">
              <a:rPr lang="en-US"/>
              <a:pPr fontAlgn="base">
                <a:spcBef>
                  <a:spcPct val="0"/>
                </a:spcBef>
                <a:spcAft>
                  <a:spcPct val="0"/>
                </a:spcAft>
              </a:pPr>
              <a:t>17</a:t>
            </a:fld>
            <a:endParaRPr lang="en-US"/>
          </a:p>
        </p:txBody>
      </p:sp>
    </p:spTree>
    <p:extLst>
      <p:ext uri="{BB962C8B-B14F-4D97-AF65-F5344CB8AC3E}">
        <p14:creationId xmlns:p14="http://schemas.microsoft.com/office/powerpoint/2010/main" val="2434444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1464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8DB6A9D-31C0-49BD-9A57-A34CC4DF8651}" type="slidenum">
              <a:rPr lang="en-US"/>
              <a:pPr fontAlgn="base">
                <a:spcBef>
                  <a:spcPct val="0"/>
                </a:spcBef>
                <a:spcAft>
                  <a:spcPct val="0"/>
                </a:spcAft>
              </a:pPr>
              <a:t>18</a:t>
            </a:fld>
            <a:endParaRPr lang="en-US"/>
          </a:p>
        </p:txBody>
      </p:sp>
    </p:spTree>
    <p:extLst>
      <p:ext uri="{BB962C8B-B14F-4D97-AF65-F5344CB8AC3E}">
        <p14:creationId xmlns:p14="http://schemas.microsoft.com/office/powerpoint/2010/main" val="2940633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p:spPr>
      </p:sp>
      <p:sp>
        <p:nvSpPr>
          <p:cNvPr id="14745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147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E30E6C0-645C-4AFD-B10D-F942FC97FB9A}" type="slidenum">
              <a:rPr lang="en-US"/>
              <a:pPr fontAlgn="base">
                <a:spcBef>
                  <a:spcPct val="0"/>
                </a:spcBef>
                <a:spcAft>
                  <a:spcPct val="0"/>
                </a:spcAft>
              </a:pPr>
              <a:t>19</a:t>
            </a:fld>
            <a:endParaRPr lang="en-US"/>
          </a:p>
        </p:txBody>
      </p:sp>
    </p:spTree>
    <p:extLst>
      <p:ext uri="{BB962C8B-B14F-4D97-AF65-F5344CB8AC3E}">
        <p14:creationId xmlns:p14="http://schemas.microsoft.com/office/powerpoint/2010/main" val="194934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A0596E9-9041-4E1B-AEE3-7E0AD47FC71E}" type="slidenum">
              <a:rPr lang="en-US" smtClean="0"/>
              <a:pPr/>
              <a:t>20</a:t>
            </a:fld>
            <a:endParaRPr lang="en-US"/>
          </a:p>
        </p:txBody>
      </p:sp>
    </p:spTree>
    <p:extLst>
      <p:ext uri="{BB962C8B-B14F-4D97-AF65-F5344CB8AC3E}">
        <p14:creationId xmlns:p14="http://schemas.microsoft.com/office/powerpoint/2010/main" val="1020164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0596E9-9041-4E1B-AEE3-7E0AD47FC71E}" type="slidenum">
              <a:rPr lang="en-US" smtClean="0"/>
              <a:pPr/>
              <a:t>21</a:t>
            </a:fld>
            <a:endParaRPr lang="en-US"/>
          </a:p>
        </p:txBody>
      </p:sp>
    </p:spTree>
    <p:extLst>
      <p:ext uri="{BB962C8B-B14F-4D97-AF65-F5344CB8AC3E}">
        <p14:creationId xmlns:p14="http://schemas.microsoft.com/office/powerpoint/2010/main" val="1455764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A0596E9-9041-4E1B-AEE3-7E0AD47FC71E}" type="slidenum">
              <a:rPr lang="en-US" smtClean="0"/>
              <a:pPr/>
              <a:t>22</a:t>
            </a:fld>
            <a:endParaRPr lang="en-US"/>
          </a:p>
        </p:txBody>
      </p:sp>
    </p:spTree>
    <p:extLst>
      <p:ext uri="{BB962C8B-B14F-4D97-AF65-F5344CB8AC3E}">
        <p14:creationId xmlns:p14="http://schemas.microsoft.com/office/powerpoint/2010/main" val="41614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A0596E9-9041-4E1B-AEE3-7E0AD47FC71E}" type="slidenum">
              <a:rPr lang="en-US" smtClean="0"/>
              <a:pPr/>
              <a:t>23</a:t>
            </a:fld>
            <a:endParaRPr lang="en-US"/>
          </a:p>
        </p:txBody>
      </p:sp>
    </p:spTree>
    <p:extLst>
      <p:ext uri="{BB962C8B-B14F-4D97-AF65-F5344CB8AC3E}">
        <p14:creationId xmlns:p14="http://schemas.microsoft.com/office/powerpoint/2010/main" val="3556490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A0596E9-9041-4E1B-AEE3-7E0AD47FC71E}" type="slidenum">
              <a:rPr lang="en-US" smtClean="0"/>
              <a:pPr/>
              <a:t>5</a:t>
            </a:fld>
            <a:endParaRPr lang="en-US"/>
          </a:p>
        </p:txBody>
      </p:sp>
    </p:spTree>
    <p:extLst>
      <p:ext uri="{BB962C8B-B14F-4D97-AF65-F5344CB8AC3E}">
        <p14:creationId xmlns:p14="http://schemas.microsoft.com/office/powerpoint/2010/main" val="2973197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0596E9-9041-4E1B-AEE3-7E0AD47FC71E}" type="slidenum">
              <a:rPr lang="en-US" smtClean="0"/>
              <a:pPr/>
              <a:t>24</a:t>
            </a:fld>
            <a:endParaRPr lang="en-US"/>
          </a:p>
        </p:txBody>
      </p:sp>
    </p:spTree>
    <p:extLst>
      <p:ext uri="{BB962C8B-B14F-4D97-AF65-F5344CB8AC3E}">
        <p14:creationId xmlns:p14="http://schemas.microsoft.com/office/powerpoint/2010/main" val="3951159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0596E9-9041-4E1B-AEE3-7E0AD47FC71E}" type="slidenum">
              <a:rPr lang="en-US" smtClean="0"/>
              <a:pPr/>
              <a:t>25</a:t>
            </a:fld>
            <a:endParaRPr lang="en-US"/>
          </a:p>
        </p:txBody>
      </p:sp>
    </p:spTree>
    <p:extLst>
      <p:ext uri="{BB962C8B-B14F-4D97-AF65-F5344CB8AC3E}">
        <p14:creationId xmlns:p14="http://schemas.microsoft.com/office/powerpoint/2010/main" val="1709936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596E9-9041-4E1B-AEE3-7E0AD47FC71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7901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A0596E9-9041-4E1B-AEE3-7E0AD47FC71E}" type="slidenum">
              <a:rPr lang="en-US" smtClean="0"/>
              <a:pPr/>
              <a:t>27</a:t>
            </a:fld>
            <a:endParaRPr lang="en-US"/>
          </a:p>
        </p:txBody>
      </p:sp>
    </p:spTree>
    <p:extLst>
      <p:ext uri="{BB962C8B-B14F-4D97-AF65-F5344CB8AC3E}">
        <p14:creationId xmlns:p14="http://schemas.microsoft.com/office/powerpoint/2010/main" val="1705970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A0596E9-9041-4E1B-AEE3-7E0AD47FC71E}" type="slidenum">
              <a:rPr lang="en-US" smtClean="0"/>
              <a:pPr/>
              <a:t>28</a:t>
            </a:fld>
            <a:endParaRPr lang="en-US"/>
          </a:p>
        </p:txBody>
      </p:sp>
    </p:spTree>
    <p:extLst>
      <p:ext uri="{BB962C8B-B14F-4D97-AF65-F5344CB8AC3E}">
        <p14:creationId xmlns:p14="http://schemas.microsoft.com/office/powerpoint/2010/main" val="1520017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A0596E9-9041-4E1B-AEE3-7E0AD47FC71E}" type="slidenum">
              <a:rPr lang="en-US" smtClean="0"/>
              <a:pPr/>
              <a:t>30</a:t>
            </a:fld>
            <a:endParaRPr lang="en-US"/>
          </a:p>
        </p:txBody>
      </p:sp>
    </p:spTree>
    <p:extLst>
      <p:ext uri="{BB962C8B-B14F-4D97-AF65-F5344CB8AC3E}">
        <p14:creationId xmlns:p14="http://schemas.microsoft.com/office/powerpoint/2010/main" val="2042989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A0596E9-9041-4E1B-AEE3-7E0AD47FC71E}" type="slidenum">
              <a:rPr lang="en-US" smtClean="0"/>
              <a:pPr/>
              <a:t>31</a:t>
            </a:fld>
            <a:endParaRPr lang="en-US"/>
          </a:p>
        </p:txBody>
      </p:sp>
    </p:spTree>
    <p:extLst>
      <p:ext uri="{BB962C8B-B14F-4D97-AF65-F5344CB8AC3E}">
        <p14:creationId xmlns:p14="http://schemas.microsoft.com/office/powerpoint/2010/main" val="3736971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A0596E9-9041-4E1B-AEE3-7E0AD47FC71E}" type="slidenum">
              <a:rPr lang="en-US" smtClean="0"/>
              <a:pPr/>
              <a:t>32</a:t>
            </a:fld>
            <a:endParaRPr lang="en-US"/>
          </a:p>
        </p:txBody>
      </p:sp>
    </p:spTree>
    <p:extLst>
      <p:ext uri="{BB962C8B-B14F-4D97-AF65-F5344CB8AC3E}">
        <p14:creationId xmlns:p14="http://schemas.microsoft.com/office/powerpoint/2010/main" val="4070715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A0596E9-9041-4E1B-AEE3-7E0AD47FC71E}" type="slidenum">
              <a:rPr lang="en-US" smtClean="0"/>
              <a:pPr/>
              <a:t>33</a:t>
            </a:fld>
            <a:endParaRPr lang="en-US"/>
          </a:p>
        </p:txBody>
      </p:sp>
    </p:spTree>
    <p:extLst>
      <p:ext uri="{BB962C8B-B14F-4D97-AF65-F5344CB8AC3E}">
        <p14:creationId xmlns:p14="http://schemas.microsoft.com/office/powerpoint/2010/main" val="1089821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A0596E9-9041-4E1B-AEE3-7E0AD47FC71E}" type="slidenum">
              <a:rPr lang="en-US" smtClean="0"/>
              <a:pPr/>
              <a:t>6</a:t>
            </a:fld>
            <a:endParaRPr lang="en-US"/>
          </a:p>
        </p:txBody>
      </p:sp>
    </p:spTree>
    <p:extLst>
      <p:ext uri="{BB962C8B-B14F-4D97-AF65-F5344CB8AC3E}">
        <p14:creationId xmlns:p14="http://schemas.microsoft.com/office/powerpoint/2010/main" val="889979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A0596E9-9041-4E1B-AEE3-7E0AD47FC71E}" type="slidenum">
              <a:rPr lang="en-US" smtClean="0"/>
              <a:pPr/>
              <a:t>7</a:t>
            </a:fld>
            <a:endParaRPr lang="en-US"/>
          </a:p>
        </p:txBody>
      </p:sp>
    </p:spTree>
    <p:extLst>
      <p:ext uri="{BB962C8B-B14F-4D97-AF65-F5344CB8AC3E}">
        <p14:creationId xmlns:p14="http://schemas.microsoft.com/office/powerpoint/2010/main" val="1564190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A0596E9-9041-4E1B-AEE3-7E0AD47FC71E}" type="slidenum">
              <a:rPr lang="en-US" smtClean="0"/>
              <a:pPr/>
              <a:t>8</a:t>
            </a:fld>
            <a:endParaRPr lang="en-US"/>
          </a:p>
        </p:txBody>
      </p:sp>
    </p:spTree>
    <p:extLst>
      <p:ext uri="{BB962C8B-B14F-4D97-AF65-F5344CB8AC3E}">
        <p14:creationId xmlns:p14="http://schemas.microsoft.com/office/powerpoint/2010/main" val="1321909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0596E9-9041-4E1B-AEE3-7E0AD47FC71E}" type="slidenum">
              <a:rPr lang="en-US" smtClean="0"/>
              <a:pPr/>
              <a:t>9</a:t>
            </a:fld>
            <a:endParaRPr lang="en-US"/>
          </a:p>
        </p:txBody>
      </p:sp>
    </p:spTree>
    <p:extLst>
      <p:ext uri="{BB962C8B-B14F-4D97-AF65-F5344CB8AC3E}">
        <p14:creationId xmlns:p14="http://schemas.microsoft.com/office/powerpoint/2010/main" val="2031270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xfrm>
            <a:off x="1371600" y="1143000"/>
            <a:ext cx="4114800" cy="3086100"/>
          </a:xfrm>
          <a:ln/>
        </p:spPr>
      </p:sp>
      <p:sp>
        <p:nvSpPr>
          <p:cNvPr id="162819" name="Notes Placeholder 2"/>
          <p:cNvSpPr>
            <a:spLocks noGrp="1"/>
          </p:cNvSpPr>
          <p:nvPr>
            <p:ph type="body" idx="1"/>
          </p:nvPr>
        </p:nvSpPr>
        <p:spPr>
          <a:noFill/>
          <a:ln/>
        </p:spPr>
        <p:txBody>
          <a:bodyPr/>
          <a:lstStyle/>
          <a:p>
            <a:pPr eaLnBrk="1" hangingPunct="1"/>
            <a:endParaRPr lang="en-US">
              <a:latin typeface="Arial" pitchFamily="34" charset="0"/>
            </a:endParaRPr>
          </a:p>
        </p:txBody>
      </p:sp>
      <p:sp>
        <p:nvSpPr>
          <p:cNvPr id="162820" name="Slide Number Placeholder 3"/>
          <p:cNvSpPr>
            <a:spLocks noGrp="1"/>
          </p:cNvSpPr>
          <p:nvPr>
            <p:ph type="sldNum" sz="quarter" idx="5"/>
          </p:nvPr>
        </p:nvSpPr>
        <p:spPr>
          <a:noFill/>
        </p:spPr>
        <p:txBody>
          <a:bodyPr/>
          <a:lstStyle/>
          <a:p>
            <a:fld id="{04D69C92-AF61-46C1-B4F2-BC82A0EAEFA3}" type="slidenum">
              <a:rPr lang="en-US" smtClean="0">
                <a:latin typeface="Arial" pitchFamily="34" charset="0"/>
              </a:rPr>
              <a:pPr/>
              <a:t>10</a:t>
            </a:fld>
            <a:endParaRPr lang="en-US">
              <a:latin typeface="Arial" pitchFamily="34" charset="0"/>
            </a:endParaRPr>
          </a:p>
        </p:txBody>
      </p:sp>
    </p:spTree>
    <p:extLst>
      <p:ext uri="{BB962C8B-B14F-4D97-AF65-F5344CB8AC3E}">
        <p14:creationId xmlns:p14="http://schemas.microsoft.com/office/powerpoint/2010/main" val="4143752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0596E9-9041-4E1B-AEE3-7E0AD47FC71E}" type="slidenum">
              <a:rPr lang="en-US" smtClean="0"/>
              <a:pPr/>
              <a:t>11</a:t>
            </a:fld>
            <a:endParaRPr lang="en-US"/>
          </a:p>
        </p:txBody>
      </p:sp>
    </p:spTree>
    <p:extLst>
      <p:ext uri="{BB962C8B-B14F-4D97-AF65-F5344CB8AC3E}">
        <p14:creationId xmlns:p14="http://schemas.microsoft.com/office/powerpoint/2010/main" val="209735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xfrm>
            <a:off x="1371600" y="1143000"/>
            <a:ext cx="4114800" cy="3086100"/>
          </a:xfrm>
          <a:ln/>
        </p:spPr>
      </p:sp>
      <p:sp>
        <p:nvSpPr>
          <p:cNvPr id="141315" name="Notes Placeholder 2"/>
          <p:cNvSpPr>
            <a:spLocks noGrp="1"/>
          </p:cNvSpPr>
          <p:nvPr>
            <p:ph type="body" idx="1"/>
          </p:nvPr>
        </p:nvSpPr>
        <p:spPr>
          <a:noFill/>
          <a:ln/>
        </p:spPr>
        <p:txBody>
          <a:bodyPr/>
          <a:lstStyle/>
          <a:p>
            <a:endParaRPr lang="en-US">
              <a:latin typeface="Arial" pitchFamily="34" charset="0"/>
            </a:endParaRPr>
          </a:p>
        </p:txBody>
      </p:sp>
      <p:sp>
        <p:nvSpPr>
          <p:cNvPr id="141316" name="Slide Number Placeholder 3"/>
          <p:cNvSpPr>
            <a:spLocks noGrp="1"/>
          </p:cNvSpPr>
          <p:nvPr>
            <p:ph type="sldNum" sz="quarter" idx="5"/>
          </p:nvPr>
        </p:nvSpPr>
        <p:spPr>
          <a:noFill/>
        </p:spPr>
        <p:txBody>
          <a:bodyPr/>
          <a:lstStyle/>
          <a:p>
            <a:fld id="{B3748A6F-64E7-4AAD-8A66-4F892B5553F2}" type="slidenum">
              <a:rPr lang="en-US" smtClean="0">
                <a:latin typeface="Arial" pitchFamily="34" charset="0"/>
              </a:rPr>
              <a:pPr/>
              <a:t>12</a:t>
            </a:fld>
            <a:endParaRPr lang="en-US">
              <a:latin typeface="Arial" pitchFamily="34" charset="0"/>
            </a:endParaRPr>
          </a:p>
        </p:txBody>
      </p:sp>
    </p:spTree>
    <p:extLst>
      <p:ext uri="{BB962C8B-B14F-4D97-AF65-F5344CB8AC3E}">
        <p14:creationId xmlns:p14="http://schemas.microsoft.com/office/powerpoint/2010/main" val="4225229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87AA29B-DBA5-4081-9082-737265E36D22}"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1EDB31-D739-4163-B958-3A5817822CAA}" type="slidenum">
              <a:rPr lang="en-US" smtClean="0"/>
              <a:t>‹#›</a:t>
            </a:fld>
            <a:endParaRPr lang="en-US"/>
          </a:p>
        </p:txBody>
      </p:sp>
    </p:spTree>
    <p:extLst>
      <p:ext uri="{BB962C8B-B14F-4D97-AF65-F5344CB8AC3E}">
        <p14:creationId xmlns:p14="http://schemas.microsoft.com/office/powerpoint/2010/main" val="1987590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87AA29B-DBA5-4081-9082-737265E36D22}"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1EDB31-D739-4163-B958-3A5817822CAA}" type="slidenum">
              <a:rPr lang="en-US" smtClean="0"/>
              <a:t>‹#›</a:t>
            </a:fld>
            <a:endParaRPr lang="en-US"/>
          </a:p>
        </p:txBody>
      </p:sp>
    </p:spTree>
    <p:extLst>
      <p:ext uri="{BB962C8B-B14F-4D97-AF65-F5344CB8AC3E}">
        <p14:creationId xmlns:p14="http://schemas.microsoft.com/office/powerpoint/2010/main" val="1323710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87AA29B-DBA5-4081-9082-737265E36D22}"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1EDB31-D739-4163-B958-3A5817822CAA}" type="slidenum">
              <a:rPr lang="en-US" smtClean="0"/>
              <a:t>‹#›</a:t>
            </a:fld>
            <a:endParaRPr lang="en-US"/>
          </a:p>
        </p:txBody>
      </p:sp>
    </p:spTree>
    <p:extLst>
      <p:ext uri="{BB962C8B-B14F-4D97-AF65-F5344CB8AC3E}">
        <p14:creationId xmlns:p14="http://schemas.microsoft.com/office/powerpoint/2010/main" val="4145747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7813"/>
            <a:ext cx="8229600" cy="58531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3638"/>
            <a:ext cx="2133600" cy="457200"/>
          </a:xfrm>
        </p:spPr>
        <p:txBody>
          <a:bodyPr/>
          <a:lstStyle>
            <a:lvl1pPr>
              <a:defRPr/>
            </a:lvl1pPr>
          </a:lstStyle>
          <a:p>
            <a:endParaRPr lang="en-US"/>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a:p>
        </p:txBody>
      </p:sp>
      <p:sp>
        <p:nvSpPr>
          <p:cNvPr id="5" name="Slide Number Placeholder 4"/>
          <p:cNvSpPr>
            <a:spLocks noGrp="1"/>
          </p:cNvSpPr>
          <p:nvPr>
            <p:ph type="sldNum" sz="quarter" idx="12"/>
          </p:nvPr>
        </p:nvSpPr>
        <p:spPr>
          <a:xfrm>
            <a:off x="6553200" y="6243638"/>
            <a:ext cx="2133600" cy="457200"/>
          </a:xfrm>
        </p:spPr>
        <p:txBody>
          <a:bodyPr/>
          <a:lstStyle>
            <a:lvl1pPr>
              <a:defRPr/>
            </a:lvl1pPr>
          </a:lstStyle>
          <a:p>
            <a:fld id="{F7A7D995-040C-4891-9B88-0F2560EBC538}" type="slidenum">
              <a:rPr lang="en-US"/>
              <a:pPr/>
              <a:t>‹#›</a:t>
            </a:fld>
            <a:endParaRPr lang="en-US"/>
          </a:p>
        </p:txBody>
      </p:sp>
    </p:spTree>
    <p:extLst>
      <p:ext uri="{BB962C8B-B14F-4D97-AF65-F5344CB8AC3E}">
        <p14:creationId xmlns:p14="http://schemas.microsoft.com/office/powerpoint/2010/main" val="1190908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A4A1FC-78C8-446E-8D2F-2018678CA090}" type="datetime1">
              <a:rPr lang="en-US" smtClean="0"/>
              <a:pPr/>
              <a:t>1/25/2019</a:t>
            </a:fld>
            <a:endParaRPr lang="en-US"/>
          </a:p>
        </p:txBody>
      </p:sp>
      <p:sp>
        <p:nvSpPr>
          <p:cNvPr id="5" name="Footer Placeholder 4"/>
          <p:cNvSpPr>
            <a:spLocks noGrp="1"/>
          </p:cNvSpPr>
          <p:nvPr>
            <p:ph type="ftr" sz="quarter" idx="11"/>
          </p:nvPr>
        </p:nvSpPr>
        <p:spPr/>
        <p:txBody>
          <a:bodyPr/>
          <a:lstStyle/>
          <a:p>
            <a:r>
              <a:rPr lang="en-US" smtClean="0"/>
              <a:t>H. Michael      Spring 2009      GEOL 428/628</a:t>
            </a:r>
            <a:endParaRPr lang="en-US"/>
          </a:p>
        </p:txBody>
      </p:sp>
      <p:sp>
        <p:nvSpPr>
          <p:cNvPr id="6" name="Slide Number Placeholder 5"/>
          <p:cNvSpPr>
            <a:spLocks noGrp="1"/>
          </p:cNvSpPr>
          <p:nvPr>
            <p:ph type="sldNum" sz="quarter" idx="12"/>
          </p:nvPr>
        </p:nvSpPr>
        <p:spPr/>
        <p:txBody>
          <a:bodyPr/>
          <a:lstStyle/>
          <a:p>
            <a:fld id="{0D2B7109-3E03-4AED-B92C-11743F51AD85}" type="slidenum">
              <a:rPr lang="en-US" smtClean="0"/>
              <a:pPr/>
              <a:t>‹#›</a:t>
            </a:fld>
            <a:endParaRPr lang="en-US"/>
          </a:p>
        </p:txBody>
      </p:sp>
    </p:spTree>
    <p:extLst>
      <p:ext uri="{BB962C8B-B14F-4D97-AF65-F5344CB8AC3E}">
        <p14:creationId xmlns:p14="http://schemas.microsoft.com/office/powerpoint/2010/main" val="12375600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4AE0CA-5F7F-4727-BC4B-E6D11B821594}" type="datetime1">
              <a:rPr lang="en-US" smtClean="0"/>
              <a:pPr/>
              <a:t>1/25/2019</a:t>
            </a:fld>
            <a:endParaRPr lang="en-US"/>
          </a:p>
        </p:txBody>
      </p:sp>
      <p:sp>
        <p:nvSpPr>
          <p:cNvPr id="5" name="Footer Placeholder 4"/>
          <p:cNvSpPr>
            <a:spLocks noGrp="1"/>
          </p:cNvSpPr>
          <p:nvPr>
            <p:ph type="ftr" sz="quarter" idx="11"/>
          </p:nvPr>
        </p:nvSpPr>
        <p:spPr/>
        <p:txBody>
          <a:bodyPr/>
          <a:lstStyle/>
          <a:p>
            <a:r>
              <a:rPr lang="en-US" smtClean="0"/>
              <a:t>H. Michael      Spring 2009      GEOL 428/628</a:t>
            </a:r>
            <a:endParaRPr lang="en-US"/>
          </a:p>
        </p:txBody>
      </p:sp>
      <p:sp>
        <p:nvSpPr>
          <p:cNvPr id="6" name="Slide Number Placeholder 5"/>
          <p:cNvSpPr>
            <a:spLocks noGrp="1"/>
          </p:cNvSpPr>
          <p:nvPr>
            <p:ph type="sldNum" sz="quarter" idx="12"/>
          </p:nvPr>
        </p:nvSpPr>
        <p:spPr/>
        <p:txBody>
          <a:bodyPr/>
          <a:lstStyle/>
          <a:p>
            <a:fld id="{0D2B7109-3E03-4AED-B92C-11743F51AD85}" type="slidenum">
              <a:rPr lang="en-US" smtClean="0"/>
              <a:pPr/>
              <a:t>‹#›</a:t>
            </a:fld>
            <a:endParaRPr lang="en-US"/>
          </a:p>
        </p:txBody>
      </p:sp>
    </p:spTree>
    <p:extLst>
      <p:ext uri="{BB962C8B-B14F-4D97-AF65-F5344CB8AC3E}">
        <p14:creationId xmlns:p14="http://schemas.microsoft.com/office/powerpoint/2010/main" val="17549475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E015B7-9D96-4840-9B48-BCD33548D453}" type="datetime1">
              <a:rPr lang="en-US" smtClean="0"/>
              <a:pPr/>
              <a:t>1/25/2019</a:t>
            </a:fld>
            <a:endParaRPr lang="en-US"/>
          </a:p>
        </p:txBody>
      </p:sp>
      <p:sp>
        <p:nvSpPr>
          <p:cNvPr id="5" name="Footer Placeholder 4"/>
          <p:cNvSpPr>
            <a:spLocks noGrp="1"/>
          </p:cNvSpPr>
          <p:nvPr>
            <p:ph type="ftr" sz="quarter" idx="11"/>
          </p:nvPr>
        </p:nvSpPr>
        <p:spPr/>
        <p:txBody>
          <a:bodyPr/>
          <a:lstStyle/>
          <a:p>
            <a:r>
              <a:rPr lang="en-US" smtClean="0"/>
              <a:t>H. Michael      Spring 2009      GEOL 428/628</a:t>
            </a:r>
            <a:endParaRPr lang="en-US"/>
          </a:p>
        </p:txBody>
      </p:sp>
      <p:sp>
        <p:nvSpPr>
          <p:cNvPr id="6" name="Slide Number Placeholder 5"/>
          <p:cNvSpPr>
            <a:spLocks noGrp="1"/>
          </p:cNvSpPr>
          <p:nvPr>
            <p:ph type="sldNum" sz="quarter" idx="12"/>
          </p:nvPr>
        </p:nvSpPr>
        <p:spPr/>
        <p:txBody>
          <a:bodyPr/>
          <a:lstStyle/>
          <a:p>
            <a:fld id="{0D2B7109-3E03-4AED-B92C-11743F51AD85}" type="slidenum">
              <a:rPr lang="en-US" smtClean="0"/>
              <a:pPr/>
              <a:t>‹#›</a:t>
            </a:fld>
            <a:endParaRPr lang="en-US"/>
          </a:p>
        </p:txBody>
      </p:sp>
    </p:spTree>
    <p:extLst>
      <p:ext uri="{BB962C8B-B14F-4D97-AF65-F5344CB8AC3E}">
        <p14:creationId xmlns:p14="http://schemas.microsoft.com/office/powerpoint/2010/main" val="3830509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072AB9-760E-4B7E-9A30-BC324EBAEDC1}" type="datetime1">
              <a:rPr lang="en-US" smtClean="0"/>
              <a:pPr/>
              <a:t>1/25/2019</a:t>
            </a:fld>
            <a:endParaRPr lang="en-US"/>
          </a:p>
        </p:txBody>
      </p:sp>
      <p:sp>
        <p:nvSpPr>
          <p:cNvPr id="6" name="Footer Placeholder 5"/>
          <p:cNvSpPr>
            <a:spLocks noGrp="1"/>
          </p:cNvSpPr>
          <p:nvPr>
            <p:ph type="ftr" sz="quarter" idx="11"/>
          </p:nvPr>
        </p:nvSpPr>
        <p:spPr/>
        <p:txBody>
          <a:bodyPr/>
          <a:lstStyle/>
          <a:p>
            <a:r>
              <a:rPr lang="en-US" smtClean="0"/>
              <a:t>H. Michael      Spring 2009      GEOL 428/628</a:t>
            </a:r>
            <a:endParaRPr lang="en-US"/>
          </a:p>
        </p:txBody>
      </p:sp>
      <p:sp>
        <p:nvSpPr>
          <p:cNvPr id="7" name="Slide Number Placeholder 6"/>
          <p:cNvSpPr>
            <a:spLocks noGrp="1"/>
          </p:cNvSpPr>
          <p:nvPr>
            <p:ph type="sldNum" sz="quarter" idx="12"/>
          </p:nvPr>
        </p:nvSpPr>
        <p:spPr/>
        <p:txBody>
          <a:bodyPr/>
          <a:lstStyle/>
          <a:p>
            <a:fld id="{0D2B7109-3E03-4AED-B92C-11743F51AD85}" type="slidenum">
              <a:rPr lang="en-US" smtClean="0"/>
              <a:pPr/>
              <a:t>‹#›</a:t>
            </a:fld>
            <a:endParaRPr lang="en-US"/>
          </a:p>
        </p:txBody>
      </p:sp>
    </p:spTree>
    <p:extLst>
      <p:ext uri="{BB962C8B-B14F-4D97-AF65-F5344CB8AC3E}">
        <p14:creationId xmlns:p14="http://schemas.microsoft.com/office/powerpoint/2010/main" val="20653880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F18E0F-E6AD-4117-AF6F-1B62543B1C5D}" type="datetime1">
              <a:rPr lang="en-US" smtClean="0"/>
              <a:pPr/>
              <a:t>1/25/2019</a:t>
            </a:fld>
            <a:endParaRPr lang="en-US"/>
          </a:p>
        </p:txBody>
      </p:sp>
      <p:sp>
        <p:nvSpPr>
          <p:cNvPr id="8" name="Footer Placeholder 7"/>
          <p:cNvSpPr>
            <a:spLocks noGrp="1"/>
          </p:cNvSpPr>
          <p:nvPr>
            <p:ph type="ftr" sz="quarter" idx="11"/>
          </p:nvPr>
        </p:nvSpPr>
        <p:spPr/>
        <p:txBody>
          <a:bodyPr/>
          <a:lstStyle/>
          <a:p>
            <a:r>
              <a:rPr lang="en-US" smtClean="0"/>
              <a:t>H. Michael      Spring 2009      GEOL 428/628</a:t>
            </a:r>
            <a:endParaRPr lang="en-US"/>
          </a:p>
        </p:txBody>
      </p:sp>
      <p:sp>
        <p:nvSpPr>
          <p:cNvPr id="9" name="Slide Number Placeholder 8"/>
          <p:cNvSpPr>
            <a:spLocks noGrp="1"/>
          </p:cNvSpPr>
          <p:nvPr>
            <p:ph type="sldNum" sz="quarter" idx="12"/>
          </p:nvPr>
        </p:nvSpPr>
        <p:spPr/>
        <p:txBody>
          <a:bodyPr/>
          <a:lstStyle/>
          <a:p>
            <a:fld id="{0D2B7109-3E03-4AED-B92C-11743F51AD85}" type="slidenum">
              <a:rPr lang="en-US" smtClean="0"/>
              <a:pPr/>
              <a:t>‹#›</a:t>
            </a:fld>
            <a:endParaRPr lang="en-US"/>
          </a:p>
        </p:txBody>
      </p:sp>
    </p:spTree>
    <p:extLst>
      <p:ext uri="{BB962C8B-B14F-4D97-AF65-F5344CB8AC3E}">
        <p14:creationId xmlns:p14="http://schemas.microsoft.com/office/powerpoint/2010/main" val="26199802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B5D360-2944-49AF-BCDD-A3D6F96E6E5C}" type="datetime1">
              <a:rPr lang="en-US" smtClean="0"/>
              <a:pPr/>
              <a:t>1/25/2019</a:t>
            </a:fld>
            <a:endParaRPr lang="en-US"/>
          </a:p>
        </p:txBody>
      </p:sp>
      <p:sp>
        <p:nvSpPr>
          <p:cNvPr id="4" name="Footer Placeholder 3"/>
          <p:cNvSpPr>
            <a:spLocks noGrp="1"/>
          </p:cNvSpPr>
          <p:nvPr>
            <p:ph type="ftr" sz="quarter" idx="11"/>
          </p:nvPr>
        </p:nvSpPr>
        <p:spPr/>
        <p:txBody>
          <a:bodyPr/>
          <a:lstStyle/>
          <a:p>
            <a:r>
              <a:rPr lang="en-US" smtClean="0"/>
              <a:t>H. Michael      Spring 2009      GEOL 428/628</a:t>
            </a:r>
            <a:endParaRPr lang="en-US"/>
          </a:p>
        </p:txBody>
      </p:sp>
      <p:sp>
        <p:nvSpPr>
          <p:cNvPr id="5" name="Slide Number Placeholder 4"/>
          <p:cNvSpPr>
            <a:spLocks noGrp="1"/>
          </p:cNvSpPr>
          <p:nvPr>
            <p:ph type="sldNum" sz="quarter" idx="12"/>
          </p:nvPr>
        </p:nvSpPr>
        <p:spPr/>
        <p:txBody>
          <a:bodyPr/>
          <a:lstStyle/>
          <a:p>
            <a:fld id="{0D2B7109-3E03-4AED-B92C-11743F51AD85}" type="slidenum">
              <a:rPr lang="en-US" smtClean="0"/>
              <a:pPr/>
              <a:t>‹#›</a:t>
            </a:fld>
            <a:endParaRPr lang="en-US"/>
          </a:p>
        </p:txBody>
      </p:sp>
    </p:spTree>
    <p:extLst>
      <p:ext uri="{BB962C8B-B14F-4D97-AF65-F5344CB8AC3E}">
        <p14:creationId xmlns:p14="http://schemas.microsoft.com/office/powerpoint/2010/main" val="3622222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D329F7-122A-4D65-90A8-DBFEA00BB8CD}" type="datetime1">
              <a:rPr lang="en-US" smtClean="0"/>
              <a:pPr/>
              <a:t>1/25/2019</a:t>
            </a:fld>
            <a:endParaRPr lang="en-US"/>
          </a:p>
        </p:txBody>
      </p:sp>
      <p:sp>
        <p:nvSpPr>
          <p:cNvPr id="3" name="Footer Placeholder 2"/>
          <p:cNvSpPr>
            <a:spLocks noGrp="1"/>
          </p:cNvSpPr>
          <p:nvPr>
            <p:ph type="ftr" sz="quarter" idx="11"/>
          </p:nvPr>
        </p:nvSpPr>
        <p:spPr/>
        <p:txBody>
          <a:bodyPr/>
          <a:lstStyle/>
          <a:p>
            <a:r>
              <a:rPr lang="en-US" smtClean="0"/>
              <a:t>H. Michael      Spring 2009      GEOL 428/628</a:t>
            </a:r>
            <a:endParaRPr lang="en-US"/>
          </a:p>
        </p:txBody>
      </p:sp>
      <p:sp>
        <p:nvSpPr>
          <p:cNvPr id="4" name="Slide Number Placeholder 3"/>
          <p:cNvSpPr>
            <a:spLocks noGrp="1"/>
          </p:cNvSpPr>
          <p:nvPr>
            <p:ph type="sldNum" sz="quarter" idx="12"/>
          </p:nvPr>
        </p:nvSpPr>
        <p:spPr/>
        <p:txBody>
          <a:bodyPr/>
          <a:lstStyle/>
          <a:p>
            <a:fld id="{0D2B7109-3E03-4AED-B92C-11743F51AD85}" type="slidenum">
              <a:rPr lang="en-US" smtClean="0"/>
              <a:pPr/>
              <a:t>‹#›</a:t>
            </a:fld>
            <a:endParaRPr lang="en-US"/>
          </a:p>
        </p:txBody>
      </p:sp>
    </p:spTree>
    <p:extLst>
      <p:ext uri="{BB962C8B-B14F-4D97-AF65-F5344CB8AC3E}">
        <p14:creationId xmlns:p14="http://schemas.microsoft.com/office/powerpoint/2010/main" val="2705155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87AA29B-DBA5-4081-9082-737265E36D22}"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1EDB31-D739-4163-B958-3A5817822CAA}" type="slidenum">
              <a:rPr lang="en-US" smtClean="0"/>
              <a:t>‹#›</a:t>
            </a:fld>
            <a:endParaRPr lang="en-US"/>
          </a:p>
        </p:txBody>
      </p:sp>
    </p:spTree>
    <p:extLst>
      <p:ext uri="{BB962C8B-B14F-4D97-AF65-F5344CB8AC3E}">
        <p14:creationId xmlns:p14="http://schemas.microsoft.com/office/powerpoint/2010/main" val="19523373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B2CD7A-A69D-4512-AE5C-D69AB1BC183E}" type="datetime1">
              <a:rPr lang="en-US" smtClean="0"/>
              <a:pPr/>
              <a:t>1/25/2019</a:t>
            </a:fld>
            <a:endParaRPr lang="en-US"/>
          </a:p>
        </p:txBody>
      </p:sp>
      <p:sp>
        <p:nvSpPr>
          <p:cNvPr id="6" name="Footer Placeholder 5"/>
          <p:cNvSpPr>
            <a:spLocks noGrp="1"/>
          </p:cNvSpPr>
          <p:nvPr>
            <p:ph type="ftr" sz="quarter" idx="11"/>
          </p:nvPr>
        </p:nvSpPr>
        <p:spPr/>
        <p:txBody>
          <a:bodyPr/>
          <a:lstStyle/>
          <a:p>
            <a:r>
              <a:rPr lang="en-US" smtClean="0"/>
              <a:t>H. Michael      Spring 2009      GEOL 428/628</a:t>
            </a:r>
            <a:endParaRPr lang="en-US"/>
          </a:p>
        </p:txBody>
      </p:sp>
      <p:sp>
        <p:nvSpPr>
          <p:cNvPr id="7" name="Slide Number Placeholder 6"/>
          <p:cNvSpPr>
            <a:spLocks noGrp="1"/>
          </p:cNvSpPr>
          <p:nvPr>
            <p:ph type="sldNum" sz="quarter" idx="12"/>
          </p:nvPr>
        </p:nvSpPr>
        <p:spPr/>
        <p:txBody>
          <a:bodyPr/>
          <a:lstStyle/>
          <a:p>
            <a:fld id="{0D2B7109-3E03-4AED-B92C-11743F51AD85}" type="slidenum">
              <a:rPr lang="en-US" smtClean="0"/>
              <a:pPr/>
              <a:t>‹#›</a:t>
            </a:fld>
            <a:endParaRPr lang="en-US"/>
          </a:p>
        </p:txBody>
      </p:sp>
    </p:spTree>
    <p:extLst>
      <p:ext uri="{BB962C8B-B14F-4D97-AF65-F5344CB8AC3E}">
        <p14:creationId xmlns:p14="http://schemas.microsoft.com/office/powerpoint/2010/main" val="8470571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23B273-EB70-450A-8FF5-979C4AA95952}" type="datetime1">
              <a:rPr lang="en-US" smtClean="0"/>
              <a:pPr/>
              <a:t>1/25/2019</a:t>
            </a:fld>
            <a:endParaRPr lang="en-US"/>
          </a:p>
        </p:txBody>
      </p:sp>
      <p:sp>
        <p:nvSpPr>
          <p:cNvPr id="6" name="Footer Placeholder 5"/>
          <p:cNvSpPr>
            <a:spLocks noGrp="1"/>
          </p:cNvSpPr>
          <p:nvPr>
            <p:ph type="ftr" sz="quarter" idx="11"/>
          </p:nvPr>
        </p:nvSpPr>
        <p:spPr/>
        <p:txBody>
          <a:bodyPr/>
          <a:lstStyle/>
          <a:p>
            <a:r>
              <a:rPr lang="en-US" smtClean="0"/>
              <a:t>H. Michael      Spring 2009      GEOL 428/628</a:t>
            </a:r>
            <a:endParaRPr lang="en-US"/>
          </a:p>
        </p:txBody>
      </p:sp>
      <p:sp>
        <p:nvSpPr>
          <p:cNvPr id="7" name="Slide Number Placeholder 6"/>
          <p:cNvSpPr>
            <a:spLocks noGrp="1"/>
          </p:cNvSpPr>
          <p:nvPr>
            <p:ph type="sldNum" sz="quarter" idx="12"/>
          </p:nvPr>
        </p:nvSpPr>
        <p:spPr/>
        <p:txBody>
          <a:bodyPr/>
          <a:lstStyle/>
          <a:p>
            <a:fld id="{0D2B7109-3E03-4AED-B92C-11743F51AD85}" type="slidenum">
              <a:rPr lang="en-US" smtClean="0"/>
              <a:pPr/>
              <a:t>‹#›</a:t>
            </a:fld>
            <a:endParaRPr lang="en-US"/>
          </a:p>
        </p:txBody>
      </p:sp>
    </p:spTree>
    <p:extLst>
      <p:ext uri="{BB962C8B-B14F-4D97-AF65-F5344CB8AC3E}">
        <p14:creationId xmlns:p14="http://schemas.microsoft.com/office/powerpoint/2010/main" val="1106690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E69062-9EB7-42EC-83D6-BD8E74323343}" type="datetime1">
              <a:rPr lang="en-US" smtClean="0"/>
              <a:pPr/>
              <a:t>1/25/2019</a:t>
            </a:fld>
            <a:endParaRPr lang="en-US"/>
          </a:p>
        </p:txBody>
      </p:sp>
      <p:sp>
        <p:nvSpPr>
          <p:cNvPr id="5" name="Footer Placeholder 4"/>
          <p:cNvSpPr>
            <a:spLocks noGrp="1"/>
          </p:cNvSpPr>
          <p:nvPr>
            <p:ph type="ftr" sz="quarter" idx="11"/>
          </p:nvPr>
        </p:nvSpPr>
        <p:spPr/>
        <p:txBody>
          <a:bodyPr/>
          <a:lstStyle/>
          <a:p>
            <a:r>
              <a:rPr lang="en-US" smtClean="0"/>
              <a:t>H. Michael      Spring 2009      GEOL 428/628</a:t>
            </a:r>
            <a:endParaRPr lang="en-US"/>
          </a:p>
        </p:txBody>
      </p:sp>
      <p:sp>
        <p:nvSpPr>
          <p:cNvPr id="6" name="Slide Number Placeholder 5"/>
          <p:cNvSpPr>
            <a:spLocks noGrp="1"/>
          </p:cNvSpPr>
          <p:nvPr>
            <p:ph type="sldNum" sz="quarter" idx="12"/>
          </p:nvPr>
        </p:nvSpPr>
        <p:spPr/>
        <p:txBody>
          <a:bodyPr/>
          <a:lstStyle/>
          <a:p>
            <a:fld id="{0D2B7109-3E03-4AED-B92C-11743F51AD85}" type="slidenum">
              <a:rPr lang="en-US" smtClean="0"/>
              <a:pPr/>
              <a:t>‹#›</a:t>
            </a:fld>
            <a:endParaRPr lang="en-US"/>
          </a:p>
        </p:txBody>
      </p:sp>
    </p:spTree>
    <p:extLst>
      <p:ext uri="{BB962C8B-B14F-4D97-AF65-F5344CB8AC3E}">
        <p14:creationId xmlns:p14="http://schemas.microsoft.com/office/powerpoint/2010/main" val="21621572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4333FA-D085-4709-8189-0C5B2850B530}" type="datetime1">
              <a:rPr lang="en-US" smtClean="0"/>
              <a:pPr/>
              <a:t>1/25/2019</a:t>
            </a:fld>
            <a:endParaRPr lang="en-US"/>
          </a:p>
        </p:txBody>
      </p:sp>
      <p:sp>
        <p:nvSpPr>
          <p:cNvPr id="5" name="Footer Placeholder 4"/>
          <p:cNvSpPr>
            <a:spLocks noGrp="1"/>
          </p:cNvSpPr>
          <p:nvPr>
            <p:ph type="ftr" sz="quarter" idx="11"/>
          </p:nvPr>
        </p:nvSpPr>
        <p:spPr/>
        <p:txBody>
          <a:bodyPr/>
          <a:lstStyle/>
          <a:p>
            <a:r>
              <a:rPr lang="en-US" smtClean="0"/>
              <a:t>H. Michael      Spring 2009      GEOL 428/628</a:t>
            </a:r>
            <a:endParaRPr lang="en-US"/>
          </a:p>
        </p:txBody>
      </p:sp>
      <p:sp>
        <p:nvSpPr>
          <p:cNvPr id="6" name="Slide Number Placeholder 5"/>
          <p:cNvSpPr>
            <a:spLocks noGrp="1"/>
          </p:cNvSpPr>
          <p:nvPr>
            <p:ph type="sldNum" sz="quarter" idx="12"/>
          </p:nvPr>
        </p:nvSpPr>
        <p:spPr/>
        <p:txBody>
          <a:bodyPr/>
          <a:lstStyle/>
          <a:p>
            <a:fld id="{0D2B7109-3E03-4AED-B92C-11743F51AD85}" type="slidenum">
              <a:rPr lang="en-US" smtClean="0"/>
              <a:pPr/>
              <a:t>‹#›</a:t>
            </a:fld>
            <a:endParaRPr lang="en-US"/>
          </a:p>
        </p:txBody>
      </p:sp>
    </p:spTree>
    <p:extLst>
      <p:ext uri="{BB962C8B-B14F-4D97-AF65-F5344CB8AC3E}">
        <p14:creationId xmlns:p14="http://schemas.microsoft.com/office/powerpoint/2010/main" val="2743079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87AA29B-DBA5-4081-9082-737265E36D22}"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1EDB31-D739-4163-B958-3A5817822CAA}" type="slidenum">
              <a:rPr lang="en-US" smtClean="0"/>
              <a:t>‹#›</a:t>
            </a:fld>
            <a:endParaRPr lang="en-US"/>
          </a:p>
        </p:txBody>
      </p:sp>
    </p:spTree>
    <p:extLst>
      <p:ext uri="{BB962C8B-B14F-4D97-AF65-F5344CB8AC3E}">
        <p14:creationId xmlns:p14="http://schemas.microsoft.com/office/powerpoint/2010/main" val="18005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7AA29B-DBA5-4081-9082-737265E36D22}" type="datetimeFigureOut">
              <a:rPr lang="en-US" smtClean="0"/>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1EDB31-D739-4163-B958-3A5817822CAA}" type="slidenum">
              <a:rPr lang="en-US" smtClean="0"/>
              <a:t>‹#›</a:t>
            </a:fld>
            <a:endParaRPr lang="en-US"/>
          </a:p>
        </p:txBody>
      </p:sp>
    </p:spTree>
    <p:extLst>
      <p:ext uri="{BB962C8B-B14F-4D97-AF65-F5344CB8AC3E}">
        <p14:creationId xmlns:p14="http://schemas.microsoft.com/office/powerpoint/2010/main" val="4109819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87AA29B-DBA5-4081-9082-737265E36D22}" type="datetimeFigureOut">
              <a:rPr lang="en-US" smtClean="0"/>
              <a:t>1/25/2019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1EDB31-D739-4163-B958-3A5817822CAA}" type="slidenum">
              <a:rPr lang="en-US" smtClean="0"/>
              <a:t>‹#›</a:t>
            </a:fld>
            <a:endParaRPr lang="en-US"/>
          </a:p>
        </p:txBody>
      </p:sp>
    </p:spTree>
    <p:extLst>
      <p:ext uri="{BB962C8B-B14F-4D97-AF65-F5344CB8AC3E}">
        <p14:creationId xmlns:p14="http://schemas.microsoft.com/office/powerpoint/2010/main" val="2149209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87AA29B-DBA5-4081-9082-737265E36D22}" type="datetimeFigureOut">
              <a:rPr lang="en-US" smtClean="0"/>
              <a:t>1/25/2019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1EDB31-D739-4163-B958-3A5817822CAA}" type="slidenum">
              <a:rPr lang="en-US" smtClean="0"/>
              <a:t>‹#›</a:t>
            </a:fld>
            <a:endParaRPr lang="en-US"/>
          </a:p>
        </p:txBody>
      </p:sp>
    </p:spTree>
    <p:extLst>
      <p:ext uri="{BB962C8B-B14F-4D97-AF65-F5344CB8AC3E}">
        <p14:creationId xmlns:p14="http://schemas.microsoft.com/office/powerpoint/2010/main" val="1388862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7AA29B-DBA5-4081-9082-737265E36D22}" type="datetimeFigureOut">
              <a:rPr lang="en-US" smtClean="0"/>
              <a:t>1/25/2019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1EDB31-D739-4163-B958-3A5817822CAA}" type="slidenum">
              <a:rPr lang="en-US" smtClean="0"/>
              <a:t>‹#›</a:t>
            </a:fld>
            <a:endParaRPr lang="en-US"/>
          </a:p>
        </p:txBody>
      </p:sp>
    </p:spTree>
    <p:extLst>
      <p:ext uri="{BB962C8B-B14F-4D97-AF65-F5344CB8AC3E}">
        <p14:creationId xmlns:p14="http://schemas.microsoft.com/office/powerpoint/2010/main" val="1490552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87AA29B-DBA5-4081-9082-737265E36D22}" type="datetimeFigureOut">
              <a:rPr lang="en-US" smtClean="0"/>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1EDB31-D739-4163-B958-3A5817822CAA}" type="slidenum">
              <a:rPr lang="en-US" smtClean="0"/>
              <a:t>‹#›</a:t>
            </a:fld>
            <a:endParaRPr lang="en-US"/>
          </a:p>
        </p:txBody>
      </p:sp>
    </p:spTree>
    <p:extLst>
      <p:ext uri="{BB962C8B-B14F-4D97-AF65-F5344CB8AC3E}">
        <p14:creationId xmlns:p14="http://schemas.microsoft.com/office/powerpoint/2010/main" val="414770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87AA29B-DBA5-4081-9082-737265E36D22}" type="datetimeFigureOut">
              <a:rPr lang="en-US" smtClean="0"/>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1EDB31-D739-4163-B958-3A5817822CAA}" type="slidenum">
              <a:rPr lang="en-US" smtClean="0"/>
              <a:t>‹#›</a:t>
            </a:fld>
            <a:endParaRPr lang="en-US"/>
          </a:p>
        </p:txBody>
      </p:sp>
    </p:spTree>
    <p:extLst>
      <p:ext uri="{BB962C8B-B14F-4D97-AF65-F5344CB8AC3E}">
        <p14:creationId xmlns:p14="http://schemas.microsoft.com/office/powerpoint/2010/main" val="2700906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7AA29B-DBA5-4081-9082-737265E36D22}" type="datetimeFigureOut">
              <a:rPr lang="en-US" smtClean="0"/>
              <a:t>1/25/2019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1EDB31-D739-4163-B958-3A5817822CAA}" type="slidenum">
              <a:rPr lang="en-US" smtClean="0"/>
              <a:t>‹#›</a:t>
            </a:fld>
            <a:endParaRPr lang="en-US"/>
          </a:p>
        </p:txBody>
      </p:sp>
    </p:spTree>
    <p:extLst>
      <p:ext uri="{BB962C8B-B14F-4D97-AF65-F5344CB8AC3E}">
        <p14:creationId xmlns:p14="http://schemas.microsoft.com/office/powerpoint/2010/main" val="29276379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AB25B9-CFF1-40F1-8674-C5E798E6AF94}" type="datetime1">
              <a:rPr lang="en-US" smtClean="0"/>
              <a:pPr/>
              <a:t>1/25/2019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H. Michael      Spring 2009      GEOL 428/628</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B7109-3E03-4AED-B92C-11743F51AD85}" type="slidenum">
              <a:rPr lang="en-US" smtClean="0"/>
              <a:pPr/>
              <a:t>‹#›</a:t>
            </a:fld>
            <a:endParaRPr lang="en-US"/>
          </a:p>
        </p:txBody>
      </p:sp>
    </p:spTree>
    <p:extLst>
      <p:ext uri="{BB962C8B-B14F-4D97-AF65-F5344CB8AC3E}">
        <p14:creationId xmlns:p14="http://schemas.microsoft.com/office/powerpoint/2010/main" val="184139495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5.jpg"/><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owi.usgs.gov/vizlab/water-use/"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127B08-88AB-4E97-95CB-29D9825FD180}"/>
              </a:ext>
            </a:extLst>
          </p:cNvPr>
          <p:cNvSpPr txBox="1">
            <a:spLocks/>
          </p:cNvSpPr>
          <p:nvPr/>
        </p:nvSpPr>
        <p:spPr>
          <a:xfrm>
            <a:off x="0" y="0"/>
            <a:ext cx="9144001" cy="1235676"/>
          </a:xfrm>
          <a:prstGeom prst="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prstClr val="black"/>
                </a:solidFill>
                <a:effectLst/>
                <a:uLnTx/>
                <a:uFillTx/>
                <a:latin typeface="+mn-lt"/>
                <a:ea typeface="+mj-ea"/>
                <a:cs typeface="+mj-cs"/>
              </a:rPr>
              <a:t>Introduction </a:t>
            </a:r>
            <a:r>
              <a:rPr kumimoji="0" lang="en-US" sz="4000" b="0" i="0" u="none" strike="noStrike" kern="1200" cap="none" spc="0" normalizeH="0" baseline="0" noProof="0" dirty="0">
                <a:ln>
                  <a:noFill/>
                </a:ln>
                <a:solidFill>
                  <a:prstClr val="black"/>
                </a:solidFill>
                <a:effectLst/>
                <a:uLnTx/>
                <a:uFillTx/>
                <a:latin typeface="+mn-lt"/>
                <a:ea typeface="+mj-ea"/>
                <a:cs typeface="+mj-cs"/>
              </a:rPr>
              <a:t>to the Hydrologic Cycle</a:t>
            </a:r>
          </a:p>
        </p:txBody>
      </p:sp>
      <p:sp>
        <p:nvSpPr>
          <p:cNvPr id="7" name="TextBox 6"/>
          <p:cNvSpPr txBox="1"/>
          <p:nvPr/>
        </p:nvSpPr>
        <p:spPr>
          <a:xfrm>
            <a:off x="927653" y="2027583"/>
            <a:ext cx="7354956" cy="3046988"/>
          </a:xfrm>
          <a:prstGeom prst="rect">
            <a:avLst/>
          </a:prstGeom>
          <a:noFill/>
        </p:spPr>
        <p:txBody>
          <a:bodyPr wrap="square" rtlCol="0">
            <a:spAutoFit/>
          </a:bodyPr>
          <a:lstStyle/>
          <a:p>
            <a:r>
              <a:rPr lang="en-US" sz="3200" dirty="0" smtClean="0"/>
              <a:t>Today’s agenda</a:t>
            </a:r>
          </a:p>
          <a:p>
            <a:pPr marL="914400" lvl="1" indent="-457200">
              <a:buFont typeface="Wingdings" panose="05000000000000000000" pitchFamily="2" charset="2"/>
              <a:buChar char="§"/>
            </a:pPr>
            <a:r>
              <a:rPr lang="en-US" sz="3200" dirty="0" smtClean="0"/>
              <a:t>Why do we care about groundwater?</a:t>
            </a:r>
          </a:p>
          <a:p>
            <a:pPr marL="914400" lvl="1" indent="-457200">
              <a:buFont typeface="Wingdings" panose="05000000000000000000" pitchFamily="2" charset="2"/>
              <a:buChar char="§"/>
            </a:pPr>
            <a:r>
              <a:rPr lang="en-US" sz="3200" dirty="0" smtClean="0"/>
              <a:t>Hydrologic cycle</a:t>
            </a:r>
          </a:p>
          <a:p>
            <a:pPr marL="914400" lvl="1" indent="-457200">
              <a:buFont typeface="Wingdings" panose="05000000000000000000" pitchFamily="2" charset="2"/>
              <a:buChar char="§"/>
            </a:pPr>
            <a:r>
              <a:rPr lang="en-US" sz="3200" dirty="0" smtClean="0"/>
              <a:t>Water balance</a:t>
            </a:r>
          </a:p>
          <a:p>
            <a:pPr marL="914400" lvl="1" indent="-457200">
              <a:buFont typeface="Wingdings" panose="05000000000000000000" pitchFamily="2" charset="2"/>
              <a:buChar char="§"/>
            </a:pPr>
            <a:endParaRPr lang="en-US" sz="3200" dirty="0" smtClean="0"/>
          </a:p>
          <a:p>
            <a:endParaRPr lang="en-US" sz="3200" dirty="0"/>
          </a:p>
        </p:txBody>
      </p:sp>
    </p:spTree>
    <p:extLst>
      <p:ext uri="{BB962C8B-B14F-4D97-AF65-F5344CB8AC3E}">
        <p14:creationId xmlns:p14="http://schemas.microsoft.com/office/powerpoint/2010/main" val="25415427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28775" y="5295901"/>
            <a:ext cx="5886450" cy="507831"/>
          </a:xfrm>
          <a:prstGeom prst="rect">
            <a:avLst/>
          </a:prstGeom>
          <a:noFill/>
        </p:spPr>
        <p:txBody>
          <a:bodyPr>
            <a:spAutoFit/>
          </a:bodyPr>
          <a:lstStyle/>
          <a:p>
            <a:pPr defTabSz="173834" eaLnBrk="0" hangingPunct="0">
              <a:defRPr/>
            </a:pPr>
            <a:r>
              <a:rPr lang="en-US" sz="1350" dirty="0">
                <a:solidFill>
                  <a:srgbClr val="000000"/>
                </a:solidFill>
                <a:latin typeface="Arial" charset="0"/>
              </a:rPr>
              <a:t>Problems: 	Water Supply</a:t>
            </a:r>
          </a:p>
          <a:p>
            <a:pPr eaLnBrk="0" hangingPunct="0">
              <a:tabLst>
                <a:tab pos="859642" algn="l"/>
              </a:tabLst>
              <a:defRPr/>
            </a:pPr>
            <a:r>
              <a:rPr lang="en-US" sz="1350" dirty="0">
                <a:solidFill>
                  <a:srgbClr val="000000"/>
                </a:solidFill>
                <a:latin typeface="Arial" charset="0"/>
              </a:rPr>
              <a:t>	</a:t>
            </a:r>
            <a:r>
              <a:rPr lang="en-US" sz="1350" dirty="0">
                <a:solidFill>
                  <a:schemeClr val="bg1">
                    <a:lumMod val="50000"/>
                  </a:schemeClr>
                </a:solidFill>
                <a:latin typeface="Arial" charset="0"/>
              </a:rPr>
              <a:t>Water Quality</a:t>
            </a:r>
          </a:p>
        </p:txBody>
      </p:sp>
      <p:pic>
        <p:nvPicPr>
          <p:cNvPr id="64515" name="Picture 2"/>
          <p:cNvPicPr>
            <a:picLocks noChangeAspect="1" noChangeArrowheads="1"/>
          </p:cNvPicPr>
          <p:nvPr/>
        </p:nvPicPr>
        <p:blipFill>
          <a:blip r:embed="rId3" cstate="print"/>
          <a:srcRect/>
          <a:stretch>
            <a:fillRect/>
          </a:stretch>
        </p:blipFill>
        <p:spPr bwMode="auto">
          <a:xfrm>
            <a:off x="1143001" y="857250"/>
            <a:ext cx="6842522" cy="4400550"/>
          </a:xfrm>
          <a:prstGeom prst="rect">
            <a:avLst/>
          </a:prstGeom>
          <a:noFill/>
          <a:ln w="9525">
            <a:noFill/>
            <a:miter lim="800000"/>
            <a:headEnd/>
            <a:tailEnd/>
          </a:ln>
        </p:spPr>
      </p:pic>
      <p:sp>
        <p:nvSpPr>
          <p:cNvPr id="64516" name="TextBox 4"/>
          <p:cNvSpPr txBox="1">
            <a:spLocks noChangeArrowheads="1"/>
          </p:cNvSpPr>
          <p:nvPr/>
        </p:nvSpPr>
        <p:spPr bwMode="auto">
          <a:xfrm>
            <a:off x="5095875" y="5285186"/>
            <a:ext cx="2905125" cy="738664"/>
          </a:xfrm>
          <a:prstGeom prst="rect">
            <a:avLst/>
          </a:prstGeom>
          <a:noFill/>
          <a:ln w="9525">
            <a:noFill/>
            <a:miter lim="800000"/>
            <a:headEnd/>
            <a:tailEnd/>
          </a:ln>
        </p:spPr>
        <p:txBody>
          <a:bodyPr>
            <a:spAutoFit/>
          </a:bodyPr>
          <a:lstStyle/>
          <a:p>
            <a:pPr eaLnBrk="0" hangingPunct="0"/>
            <a:r>
              <a:rPr lang="en-US" sz="1050"/>
              <a:t>Source: </a:t>
            </a:r>
          </a:p>
          <a:p>
            <a:pPr eaLnBrk="0" hangingPunct="0"/>
            <a:r>
              <a:rPr lang="en-US" sz="1050"/>
              <a:t>International Water Management Institute, A Comprehensive Assessment of Water Management in Agriculture, 2007 </a:t>
            </a:r>
          </a:p>
        </p:txBody>
      </p:sp>
    </p:spTree>
    <p:extLst>
      <p:ext uri="{BB962C8B-B14F-4D97-AF65-F5344CB8AC3E}">
        <p14:creationId xmlns:p14="http://schemas.microsoft.com/office/powerpoint/2010/main" val="9993691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6430962"/>
          </a:xfrm>
        </p:spPr>
        <p:txBody>
          <a:bodyPr anchor="t">
            <a:normAutofit/>
          </a:bodyPr>
          <a:lstStyle/>
          <a:p>
            <a:pPr algn="l" defTabSz="461963"/>
            <a:r>
              <a:rPr lang="en-US" sz="2400" dirty="0" smtClean="0"/>
              <a:t>Hydrogeologists deal with 2 primary issues:</a:t>
            </a:r>
            <a:br>
              <a:rPr lang="en-US" sz="2400" dirty="0" smtClean="0"/>
            </a:br>
            <a:r>
              <a:rPr lang="en-US" sz="1100" dirty="0" smtClean="0"/>
              <a:t/>
            </a:r>
            <a:br>
              <a:rPr lang="en-US" sz="1100" dirty="0" smtClean="0"/>
            </a:br>
            <a:r>
              <a:rPr lang="en-US" sz="2000" dirty="0" smtClean="0"/>
              <a:t>	</a:t>
            </a:r>
            <a:r>
              <a:rPr lang="en-US" sz="2000" b="1" dirty="0" smtClean="0"/>
              <a:t>Water Supply</a:t>
            </a:r>
            <a:br>
              <a:rPr lang="en-US" sz="2000" b="1" dirty="0" smtClean="0"/>
            </a:br>
            <a:r>
              <a:rPr lang="en-US" sz="2000" b="1" dirty="0" smtClean="0"/>
              <a:t>	Water Quality</a:t>
            </a:r>
            <a:r>
              <a:rPr lang="en-US" sz="2000" dirty="0" smtClean="0"/>
              <a:t/>
            </a:r>
            <a:br>
              <a:rPr lang="en-US" sz="2000" dirty="0" smtClean="0"/>
            </a:br>
            <a:r>
              <a:rPr lang="en-US" sz="1400" dirty="0" smtClean="0"/>
              <a:t/>
            </a:r>
            <a:br>
              <a:rPr lang="en-US" sz="1400" dirty="0" smtClean="0"/>
            </a:br>
            <a:r>
              <a:rPr lang="en-US" sz="2000" b="1" i="1" dirty="0" smtClean="0"/>
              <a:t>Supply</a:t>
            </a:r>
            <a:r>
              <a:rPr lang="en-US" sz="2000" i="1" dirty="0" smtClean="0"/>
              <a:t>:</a:t>
            </a:r>
            <a:r>
              <a:rPr lang="en-US" sz="2000" dirty="0" smtClean="0"/>
              <a:t/>
            </a:r>
            <a:br>
              <a:rPr lang="en-US" sz="2000" dirty="0" smtClean="0"/>
            </a:br>
            <a:r>
              <a:rPr lang="en-US" sz="2000" dirty="0" smtClean="0"/>
              <a:t>	- How much water can we extract? (sustainably?)</a:t>
            </a:r>
            <a:br>
              <a:rPr lang="en-US" sz="2000" dirty="0" smtClean="0"/>
            </a:br>
            <a:r>
              <a:rPr lang="en-US" sz="2000" dirty="0" smtClean="0"/>
              <a:t>	- Where should we pump from to extract the most with the least impact?</a:t>
            </a:r>
            <a:br>
              <a:rPr lang="en-US" sz="2000" dirty="0" smtClean="0"/>
            </a:br>
            <a:r>
              <a:rPr lang="en-US" sz="2000" dirty="0" smtClean="0"/>
              <a:t/>
            </a:r>
            <a:br>
              <a:rPr lang="en-US" sz="2000" dirty="0" smtClean="0"/>
            </a:br>
            <a:r>
              <a:rPr lang="en-US" sz="1200" dirty="0" smtClean="0"/>
              <a:t/>
            </a:r>
            <a:br>
              <a:rPr lang="en-US" sz="1200" dirty="0" smtClean="0"/>
            </a:br>
            <a:r>
              <a:rPr lang="en-US" sz="2000" b="1" i="1" dirty="0" smtClean="0"/>
              <a:t>Quality</a:t>
            </a:r>
            <a:r>
              <a:rPr lang="en-US" sz="2000" i="1" dirty="0" smtClean="0"/>
              <a:t>:</a:t>
            </a:r>
            <a:r>
              <a:rPr lang="en-US" sz="2000" dirty="0" smtClean="0"/>
              <a:t/>
            </a:r>
            <a:br>
              <a:rPr lang="en-US" sz="2000" dirty="0" smtClean="0"/>
            </a:br>
            <a:r>
              <a:rPr lang="en-US" sz="2000" dirty="0" smtClean="0"/>
              <a:t>	- How much and where should we pump in order to ensure good water 		   quality?</a:t>
            </a:r>
            <a:br>
              <a:rPr lang="en-US" sz="2000" dirty="0" smtClean="0"/>
            </a:br>
            <a:r>
              <a:rPr lang="en-US" sz="2000" dirty="0" smtClean="0"/>
              <a:t>	- Contaminant transport: if there’s a spill, where is it going? How can we 	   		clean it up (remediation)?</a:t>
            </a:r>
            <a:br>
              <a:rPr lang="en-US" sz="2000" dirty="0" smtClean="0"/>
            </a:br>
            <a:r>
              <a:rPr lang="en-US" sz="2000" dirty="0" smtClean="0"/>
              <a:t/>
            </a:r>
            <a:br>
              <a:rPr lang="en-US" sz="2000" dirty="0" smtClean="0"/>
            </a:br>
            <a:r>
              <a:rPr lang="en-US" sz="1100" dirty="0" smtClean="0"/>
              <a:t/>
            </a:r>
            <a:br>
              <a:rPr lang="en-US" sz="1100" dirty="0" smtClean="0"/>
            </a:br>
            <a:endParaRPr lang="en-US" sz="1050" dirty="0"/>
          </a:p>
        </p:txBody>
      </p:sp>
    </p:spTree>
    <p:extLst>
      <p:ext uri="{BB962C8B-B14F-4D97-AF65-F5344CB8AC3E}">
        <p14:creationId xmlns:p14="http://schemas.microsoft.com/office/powerpoint/2010/main" val="2184793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444500" y="355600"/>
            <a:ext cx="7899400" cy="6216650"/>
          </a:xfrm>
          <a:prstGeom prst="rect">
            <a:avLst/>
          </a:prstGeom>
          <a:noFill/>
          <a:ln w="9525">
            <a:noFill/>
            <a:miter lim="800000"/>
            <a:headEnd/>
            <a:tailEnd/>
          </a:ln>
        </p:spPr>
        <p:txBody>
          <a:bodyPr>
            <a:spAutoFit/>
          </a:bodyPr>
          <a:lstStyle/>
          <a:p>
            <a:pPr>
              <a:defRPr/>
            </a:pPr>
            <a:r>
              <a:rPr lang="en-US" sz="2000" dirty="0"/>
              <a:t>All water bodies are vulnerable to </a:t>
            </a:r>
            <a:r>
              <a:rPr lang="en-US" sz="2000" dirty="0" smtClean="0"/>
              <a:t>contamination </a:t>
            </a:r>
            <a:endParaRPr lang="en-US" sz="2000" dirty="0"/>
          </a:p>
          <a:p>
            <a:pPr>
              <a:defRPr/>
            </a:pPr>
            <a:endParaRPr lang="en-US" dirty="0"/>
          </a:p>
          <a:p>
            <a:pPr>
              <a:defRPr/>
            </a:pPr>
            <a:r>
              <a:rPr lang="en-US" dirty="0"/>
              <a:t>These include:</a:t>
            </a:r>
          </a:p>
          <a:p>
            <a:pPr marL="685800" indent="114300">
              <a:buFont typeface="Wingdings" pitchFamily="2" charset="2"/>
              <a:buChar char=""/>
              <a:defRPr/>
            </a:pPr>
            <a:r>
              <a:rPr lang="en-US" dirty="0"/>
              <a:t> Oceans</a:t>
            </a:r>
          </a:p>
          <a:p>
            <a:pPr marL="685800" indent="114300">
              <a:buFont typeface="Wingdings" pitchFamily="2" charset="2"/>
              <a:buChar char=""/>
              <a:defRPr/>
            </a:pPr>
            <a:r>
              <a:rPr lang="en-US" dirty="0"/>
              <a:t> Estuaries</a:t>
            </a:r>
          </a:p>
          <a:p>
            <a:pPr marL="685800" indent="114300">
              <a:buFont typeface="Wingdings" pitchFamily="2" charset="2"/>
              <a:buChar char=""/>
              <a:defRPr/>
            </a:pPr>
            <a:r>
              <a:rPr lang="en-US" dirty="0"/>
              <a:t> Lakes</a:t>
            </a:r>
          </a:p>
          <a:p>
            <a:pPr marL="685800" indent="114300">
              <a:buFont typeface="Wingdings" pitchFamily="2" charset="2"/>
              <a:buChar char=""/>
              <a:defRPr/>
            </a:pPr>
            <a:r>
              <a:rPr lang="en-US" dirty="0"/>
              <a:t> Rivers/streams</a:t>
            </a:r>
          </a:p>
          <a:p>
            <a:pPr marL="685800" indent="114300">
              <a:buFont typeface="Wingdings" pitchFamily="2" charset="2"/>
              <a:buChar char=""/>
              <a:defRPr/>
            </a:pPr>
            <a:r>
              <a:rPr lang="en-US" dirty="0"/>
              <a:t> Wetlands</a:t>
            </a:r>
          </a:p>
          <a:p>
            <a:pPr marL="685800" indent="114300">
              <a:buFont typeface="Wingdings" pitchFamily="2" charset="2"/>
              <a:buChar char=""/>
              <a:defRPr/>
            </a:pPr>
            <a:r>
              <a:rPr lang="en-US" dirty="0"/>
              <a:t> Groundwater</a:t>
            </a:r>
          </a:p>
          <a:p>
            <a:pPr>
              <a:defRPr/>
            </a:pPr>
            <a:endParaRPr lang="en-US" dirty="0"/>
          </a:p>
          <a:p>
            <a:pPr>
              <a:defRPr/>
            </a:pPr>
            <a:r>
              <a:rPr lang="en-US" dirty="0"/>
              <a:t>Major sources of contamination (mostly anthropogenic):</a:t>
            </a:r>
          </a:p>
          <a:p>
            <a:pPr marL="685800">
              <a:buFont typeface="Wingdings" pitchFamily="2" charset="2"/>
              <a:buChar char=""/>
              <a:defRPr/>
            </a:pPr>
            <a:r>
              <a:rPr lang="en-US" dirty="0"/>
              <a:t> Municipal</a:t>
            </a:r>
          </a:p>
          <a:p>
            <a:pPr marL="685800">
              <a:buFont typeface="Wingdings" pitchFamily="2" charset="2"/>
              <a:buChar char=""/>
              <a:defRPr/>
            </a:pPr>
            <a:r>
              <a:rPr lang="en-US" dirty="0"/>
              <a:t> Industrial</a:t>
            </a:r>
          </a:p>
          <a:p>
            <a:pPr marL="685800">
              <a:buFont typeface="Wingdings" pitchFamily="2" charset="2"/>
              <a:buChar char=""/>
              <a:defRPr/>
            </a:pPr>
            <a:r>
              <a:rPr lang="en-US" dirty="0"/>
              <a:t> Agricultural</a:t>
            </a:r>
          </a:p>
          <a:p>
            <a:pPr>
              <a:defRPr/>
            </a:pPr>
            <a:endParaRPr lang="en-US" dirty="0"/>
          </a:p>
          <a:p>
            <a:pPr>
              <a:defRPr/>
            </a:pPr>
            <a:r>
              <a:rPr lang="en-US" dirty="0"/>
              <a:t>Major types of contamination:</a:t>
            </a:r>
          </a:p>
          <a:p>
            <a:pPr marL="685800">
              <a:buFont typeface="Wingdings" pitchFamily="2" charset="2"/>
              <a:buChar char=""/>
              <a:defRPr/>
            </a:pPr>
            <a:r>
              <a:rPr lang="en-US" dirty="0"/>
              <a:t> Chemicals</a:t>
            </a:r>
          </a:p>
          <a:p>
            <a:pPr marL="685800">
              <a:buFont typeface="Wingdings" pitchFamily="2" charset="2"/>
              <a:buChar char=""/>
              <a:defRPr/>
            </a:pPr>
            <a:r>
              <a:rPr lang="en-US" dirty="0"/>
              <a:t> Nutrients</a:t>
            </a:r>
          </a:p>
          <a:p>
            <a:pPr marL="685800">
              <a:buFont typeface="Wingdings" pitchFamily="2" charset="2"/>
              <a:buChar char=""/>
              <a:defRPr/>
            </a:pPr>
            <a:r>
              <a:rPr lang="en-US" dirty="0"/>
              <a:t> Pathogens</a:t>
            </a:r>
          </a:p>
          <a:p>
            <a:pPr marL="685800">
              <a:buFont typeface="Wingdings" pitchFamily="2" charset="2"/>
              <a:buChar char=""/>
              <a:defRPr/>
            </a:pPr>
            <a:r>
              <a:rPr lang="en-US" dirty="0"/>
              <a:t> Sediment and debris</a:t>
            </a:r>
          </a:p>
          <a:p>
            <a:pPr marL="685800">
              <a:buFont typeface="Wingdings" pitchFamily="2" charset="2"/>
              <a:buChar char=""/>
              <a:defRPr/>
            </a:pPr>
            <a:r>
              <a:rPr lang="en-US" dirty="0"/>
              <a:t> Temperature</a:t>
            </a:r>
          </a:p>
          <a:p>
            <a:pPr>
              <a:defRPr/>
            </a:pPr>
            <a:endParaRPr lang="en-US" dirty="0"/>
          </a:p>
        </p:txBody>
      </p:sp>
      <p:pic>
        <p:nvPicPr>
          <p:cNvPr id="5" name="Picture 1" descr="waterpollution.jpg"/>
          <p:cNvPicPr>
            <a:picLocks noChangeAspect="1"/>
          </p:cNvPicPr>
          <p:nvPr/>
        </p:nvPicPr>
        <p:blipFill>
          <a:blip r:embed="rId3" cstate="print"/>
          <a:srcRect/>
          <a:stretch>
            <a:fillRect/>
          </a:stretch>
        </p:blipFill>
        <p:spPr bwMode="auto">
          <a:xfrm>
            <a:off x="4572000" y="3606800"/>
            <a:ext cx="4267200" cy="3200400"/>
          </a:xfrm>
          <a:prstGeom prst="rect">
            <a:avLst/>
          </a:prstGeom>
          <a:noFill/>
          <a:ln w="9525">
            <a:noFill/>
            <a:miter lim="800000"/>
            <a:headEnd/>
            <a:tailEnd/>
          </a:ln>
        </p:spPr>
      </p:pic>
    </p:spTree>
    <p:extLst>
      <p:ext uri="{BB962C8B-B14F-4D97-AF65-F5344CB8AC3E}">
        <p14:creationId xmlns:p14="http://schemas.microsoft.com/office/powerpoint/2010/main" val="3488911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Box 1"/>
          <p:cNvSpPr txBox="1">
            <a:spLocks noChangeArrowheads="1"/>
          </p:cNvSpPr>
          <p:nvPr/>
        </p:nvSpPr>
        <p:spPr bwMode="auto">
          <a:xfrm>
            <a:off x="190500" y="228600"/>
            <a:ext cx="7366000" cy="2338388"/>
          </a:xfrm>
          <a:prstGeom prst="rect">
            <a:avLst/>
          </a:prstGeom>
          <a:noFill/>
          <a:ln w="9525">
            <a:noFill/>
            <a:miter lim="800000"/>
            <a:headEnd/>
            <a:tailEnd/>
          </a:ln>
        </p:spPr>
        <p:txBody>
          <a:bodyPr>
            <a:spAutoFit/>
          </a:bodyPr>
          <a:lstStyle/>
          <a:p>
            <a:r>
              <a:rPr lang="en-US" sz="2000" b="1" dirty="0"/>
              <a:t>Point-Source Pollution:</a:t>
            </a:r>
          </a:p>
          <a:p>
            <a:endParaRPr lang="en-US" dirty="0"/>
          </a:p>
          <a:p>
            <a:pPr>
              <a:buFont typeface="Wingdings" pitchFamily="2" charset="2"/>
              <a:buChar char="Ø"/>
            </a:pPr>
            <a:r>
              <a:rPr lang="en-US" dirty="0"/>
              <a:t> Industrial Effluent</a:t>
            </a:r>
          </a:p>
          <a:p>
            <a:pPr>
              <a:buFont typeface="Wingdings" pitchFamily="2" charset="2"/>
              <a:buChar char="Ø"/>
            </a:pPr>
            <a:r>
              <a:rPr lang="en-US" dirty="0"/>
              <a:t> Wastewater treatment plants</a:t>
            </a:r>
          </a:p>
          <a:p>
            <a:pPr>
              <a:buFont typeface="Wingdings" pitchFamily="2" charset="2"/>
              <a:buChar char="Ø"/>
            </a:pPr>
            <a:r>
              <a:rPr lang="en-US" dirty="0"/>
              <a:t> Oil and chemical spills</a:t>
            </a:r>
          </a:p>
          <a:p>
            <a:pPr>
              <a:buFont typeface="Wingdings" pitchFamily="2" charset="2"/>
              <a:buChar char="Ø"/>
            </a:pPr>
            <a:r>
              <a:rPr lang="en-US" dirty="0"/>
              <a:t> Leaky underground storage tanks</a:t>
            </a:r>
          </a:p>
          <a:p>
            <a:pPr>
              <a:buFont typeface="Wingdings" pitchFamily="2" charset="2"/>
              <a:buChar char="Ø"/>
            </a:pPr>
            <a:r>
              <a:rPr lang="en-US" dirty="0"/>
              <a:t> Leaky or unlined landfills</a:t>
            </a:r>
          </a:p>
          <a:p>
            <a:pPr>
              <a:buFont typeface="Wingdings" pitchFamily="2" charset="2"/>
              <a:buChar char="Ø"/>
            </a:pPr>
            <a:endParaRPr lang="en-US" dirty="0"/>
          </a:p>
        </p:txBody>
      </p:sp>
      <p:pic>
        <p:nvPicPr>
          <p:cNvPr id="1028" name="Picture 5" descr="pointsource.JPG"/>
          <p:cNvPicPr>
            <a:picLocks noChangeAspect="1"/>
          </p:cNvPicPr>
          <p:nvPr/>
        </p:nvPicPr>
        <p:blipFill>
          <a:blip r:embed="rId4" cstate="print"/>
          <a:srcRect l="17578" t="5624" r="23203" b="20625"/>
          <a:stretch>
            <a:fillRect/>
          </a:stretch>
        </p:blipFill>
        <p:spPr bwMode="auto">
          <a:xfrm>
            <a:off x="4838700" y="0"/>
            <a:ext cx="4305300" cy="4021138"/>
          </a:xfrm>
          <a:prstGeom prst="rect">
            <a:avLst/>
          </a:prstGeom>
          <a:noFill/>
          <a:ln w="9525">
            <a:noFill/>
            <a:miter lim="800000"/>
            <a:headEnd/>
            <a:tailEnd/>
          </a:ln>
        </p:spPr>
      </p:pic>
      <p:graphicFrame>
        <p:nvGraphicFramePr>
          <p:cNvPr id="1026" name="Object 2"/>
          <p:cNvGraphicFramePr>
            <a:graphicFrameLocks/>
          </p:cNvGraphicFramePr>
          <p:nvPr/>
        </p:nvGraphicFramePr>
        <p:xfrm>
          <a:off x="0" y="3238500"/>
          <a:ext cx="5588000" cy="3632200"/>
        </p:xfrm>
        <a:graphic>
          <a:graphicData uri="http://schemas.openxmlformats.org/presentationml/2006/ole">
            <mc:AlternateContent xmlns:mc="http://schemas.openxmlformats.org/markup-compatibility/2006">
              <mc:Choice xmlns:v="urn:schemas-microsoft-com:vml" Requires="v">
                <p:oleObj spid="_x0000_s3111" name="Drawing" r:id="rId5" imgW="5287320" imgH="4105440" progId="Canvas.Drawing.X">
                  <p:embed/>
                </p:oleObj>
              </mc:Choice>
              <mc:Fallback>
                <p:oleObj name="Drawing" r:id="rId5" imgW="5287320" imgH="4105440" progId="Canvas.Drawing.X">
                  <p:embed/>
                  <p:pic>
                    <p:nvPicPr>
                      <p:cNvPr id="1026" name="Object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238500"/>
                        <a:ext cx="5588000" cy="363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206304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1"/>
          <p:cNvSpPr txBox="1">
            <a:spLocks noChangeArrowheads="1"/>
          </p:cNvSpPr>
          <p:nvPr/>
        </p:nvSpPr>
        <p:spPr bwMode="auto">
          <a:xfrm>
            <a:off x="190500" y="228600"/>
            <a:ext cx="7366000" cy="2892425"/>
          </a:xfrm>
          <a:prstGeom prst="rect">
            <a:avLst/>
          </a:prstGeom>
          <a:noFill/>
          <a:ln w="9525">
            <a:noFill/>
            <a:miter lim="800000"/>
            <a:headEnd/>
            <a:tailEnd/>
          </a:ln>
        </p:spPr>
        <p:txBody>
          <a:bodyPr>
            <a:spAutoFit/>
          </a:bodyPr>
          <a:lstStyle/>
          <a:p>
            <a:r>
              <a:rPr lang="en-US" sz="2000" b="1" dirty="0"/>
              <a:t>Nonpoint-Source Pollution:</a:t>
            </a:r>
          </a:p>
          <a:p>
            <a:endParaRPr lang="en-US" dirty="0"/>
          </a:p>
          <a:p>
            <a:pPr>
              <a:buFont typeface="Wingdings" pitchFamily="2" charset="2"/>
              <a:buChar char="Ø"/>
            </a:pPr>
            <a:r>
              <a:rPr lang="en-US" dirty="0"/>
              <a:t> Agriculture: fertilizers, herbicides, insecticides (also lawns)</a:t>
            </a:r>
          </a:p>
          <a:p>
            <a:pPr>
              <a:buFont typeface="Wingdings" pitchFamily="2" charset="2"/>
              <a:buChar char="Ø"/>
            </a:pPr>
            <a:r>
              <a:rPr lang="en-US" dirty="0"/>
              <a:t> Urban runoff and energy production: oil, grease, chemicals</a:t>
            </a:r>
          </a:p>
          <a:p>
            <a:pPr>
              <a:buFont typeface="Wingdings" pitchFamily="2" charset="2"/>
              <a:buChar char="Ø"/>
            </a:pPr>
            <a:r>
              <a:rPr lang="en-US" dirty="0"/>
              <a:t> Human disturbance: excess sediment</a:t>
            </a:r>
          </a:p>
          <a:p>
            <a:pPr>
              <a:buFont typeface="Wingdings" pitchFamily="2" charset="2"/>
              <a:buChar char="Ø"/>
            </a:pPr>
            <a:r>
              <a:rPr lang="en-US" dirty="0"/>
              <a:t> Acid mine drainage</a:t>
            </a:r>
          </a:p>
          <a:p>
            <a:pPr>
              <a:buFont typeface="Wingdings" pitchFamily="2" charset="2"/>
              <a:buChar char="Ø"/>
            </a:pPr>
            <a:r>
              <a:rPr lang="en-US" dirty="0"/>
              <a:t> Road salt</a:t>
            </a:r>
          </a:p>
          <a:p>
            <a:pPr>
              <a:buFont typeface="Wingdings" pitchFamily="2" charset="2"/>
              <a:buChar char="Ø"/>
            </a:pPr>
            <a:r>
              <a:rPr lang="en-US" dirty="0"/>
              <a:t> Livestock, septic systems: </a:t>
            </a:r>
          </a:p>
          <a:p>
            <a:r>
              <a:rPr lang="en-US" dirty="0"/>
              <a:t>	bacteria and nutrients</a:t>
            </a:r>
          </a:p>
          <a:p>
            <a:pPr>
              <a:buFont typeface="Wingdings" pitchFamily="2" charset="2"/>
              <a:buChar char="Ø"/>
            </a:pPr>
            <a:r>
              <a:rPr lang="en-US" dirty="0"/>
              <a:t> Atmospheric deposition </a:t>
            </a:r>
          </a:p>
        </p:txBody>
      </p:sp>
      <p:pic>
        <p:nvPicPr>
          <p:cNvPr id="45059" name="Picture 3" descr="Nutrients_coast_farm.jpg"/>
          <p:cNvPicPr>
            <a:picLocks noChangeAspect="1"/>
          </p:cNvPicPr>
          <p:nvPr/>
        </p:nvPicPr>
        <p:blipFill>
          <a:blip r:embed="rId3" cstate="print"/>
          <a:srcRect/>
          <a:stretch>
            <a:fillRect/>
          </a:stretch>
        </p:blipFill>
        <p:spPr bwMode="auto">
          <a:xfrm>
            <a:off x="0" y="3262313"/>
            <a:ext cx="5578475" cy="3608387"/>
          </a:xfrm>
          <a:prstGeom prst="rect">
            <a:avLst/>
          </a:prstGeom>
          <a:noFill/>
          <a:ln w="9525">
            <a:noFill/>
            <a:miter lim="800000"/>
            <a:headEnd/>
            <a:tailEnd/>
          </a:ln>
        </p:spPr>
      </p:pic>
      <p:pic>
        <p:nvPicPr>
          <p:cNvPr id="45060" name="Picture 2" descr="cows_NPSpollution.jpg"/>
          <p:cNvPicPr>
            <a:picLocks noChangeAspect="1"/>
          </p:cNvPicPr>
          <p:nvPr/>
        </p:nvPicPr>
        <p:blipFill>
          <a:blip r:embed="rId4" cstate="print"/>
          <a:srcRect/>
          <a:stretch>
            <a:fillRect/>
          </a:stretch>
        </p:blipFill>
        <p:spPr bwMode="auto">
          <a:xfrm>
            <a:off x="4889500" y="1482725"/>
            <a:ext cx="4254500" cy="3041650"/>
          </a:xfrm>
          <a:prstGeom prst="rect">
            <a:avLst/>
          </a:prstGeom>
          <a:noFill/>
          <a:ln w="9525">
            <a:noFill/>
            <a:miter lim="800000"/>
            <a:headEnd/>
            <a:tailEnd/>
          </a:ln>
        </p:spPr>
      </p:pic>
    </p:spTree>
    <p:extLst>
      <p:ext uri="{BB962C8B-B14F-4D97-AF65-F5344CB8AC3E}">
        <p14:creationId xmlns:p14="http://schemas.microsoft.com/office/powerpoint/2010/main" val="32727810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ntam.jpg"/>
          <p:cNvPicPr>
            <a:picLocks noGrp="1" noChangeAspect="1"/>
          </p:cNvPicPr>
          <p:nvPr>
            <p:ph idx="1"/>
          </p:nvPr>
        </p:nvPicPr>
        <p:blipFill>
          <a:blip r:embed="rId3" cstate="print"/>
          <a:stretch>
            <a:fillRect/>
          </a:stretch>
        </p:blipFill>
        <p:spPr>
          <a:xfrm>
            <a:off x="986296" y="228600"/>
            <a:ext cx="7580840" cy="6248400"/>
          </a:xfrm>
        </p:spPr>
      </p:pic>
      <p:sp>
        <p:nvSpPr>
          <p:cNvPr id="5" name="TextBox 4"/>
          <p:cNvSpPr txBox="1"/>
          <p:nvPr/>
        </p:nvSpPr>
        <p:spPr>
          <a:xfrm>
            <a:off x="152400" y="228600"/>
            <a:ext cx="2727278" cy="1200329"/>
          </a:xfrm>
          <a:prstGeom prst="rect">
            <a:avLst/>
          </a:prstGeom>
          <a:noFill/>
        </p:spPr>
        <p:txBody>
          <a:bodyPr wrap="square" rtlCol="0">
            <a:spAutoFit/>
          </a:bodyPr>
          <a:lstStyle/>
          <a:p>
            <a:r>
              <a:rPr lang="en-US" sz="2400" b="1" dirty="0" smtClean="0"/>
              <a:t>Groundwater Contamination </a:t>
            </a:r>
          </a:p>
          <a:p>
            <a:r>
              <a:rPr lang="en-US" sz="2400" b="1" dirty="0" smtClean="0"/>
              <a:t>In the U.S.</a:t>
            </a:r>
            <a:endParaRPr lang="en-US" sz="2400" b="1" dirty="0"/>
          </a:p>
        </p:txBody>
      </p:sp>
    </p:spTree>
    <p:extLst>
      <p:ext uri="{BB962C8B-B14F-4D97-AF65-F5344CB8AC3E}">
        <p14:creationId xmlns:p14="http://schemas.microsoft.com/office/powerpoint/2010/main" val="16159982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52575" y="1595437"/>
            <a:ext cx="5676900" cy="3895725"/>
          </a:xfrm>
          <a:prstGeom prst="rect">
            <a:avLst/>
          </a:prstGeom>
        </p:spPr>
      </p:pic>
      <p:sp>
        <p:nvSpPr>
          <p:cNvPr id="2" name="Title 1"/>
          <p:cNvSpPr>
            <a:spLocks noGrp="1"/>
          </p:cNvSpPr>
          <p:nvPr>
            <p:ph type="title"/>
          </p:nvPr>
        </p:nvSpPr>
        <p:spPr/>
        <p:txBody>
          <a:bodyPr/>
          <a:lstStyle/>
          <a:p>
            <a:pPr algn="ctr"/>
            <a:r>
              <a:rPr lang="en-US" dirty="0" smtClean="0"/>
              <a:t>Superfund site locations</a:t>
            </a:r>
            <a:endParaRPr lang="en-US" dirty="0"/>
          </a:p>
        </p:txBody>
      </p:sp>
      <p:pic>
        <p:nvPicPr>
          <p:cNvPr id="5" name="Picture 4"/>
          <p:cNvPicPr>
            <a:picLocks noChangeAspect="1"/>
          </p:cNvPicPr>
          <p:nvPr/>
        </p:nvPicPr>
        <p:blipFill>
          <a:blip r:embed="rId3"/>
          <a:stretch>
            <a:fillRect/>
          </a:stretch>
        </p:blipFill>
        <p:spPr>
          <a:xfrm>
            <a:off x="800100" y="3046645"/>
            <a:ext cx="4891087" cy="3092217"/>
          </a:xfrm>
          <a:prstGeom prst="rect">
            <a:avLst/>
          </a:prstGeom>
          <a:ln>
            <a:solidFill>
              <a:schemeClr val="tx1"/>
            </a:solidFill>
          </a:ln>
        </p:spPr>
      </p:pic>
    </p:spTree>
    <p:extLst>
      <p:ext uri="{BB962C8B-B14F-4D97-AF65-F5344CB8AC3E}">
        <p14:creationId xmlns:p14="http://schemas.microsoft.com/office/powerpoint/2010/main" val="254288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3" cstate="print"/>
          <a:srcRect/>
          <a:stretch>
            <a:fillRect/>
          </a:stretch>
        </p:blipFill>
        <p:spPr bwMode="auto">
          <a:xfrm>
            <a:off x="560388" y="101600"/>
            <a:ext cx="8024812" cy="6180138"/>
          </a:xfrm>
          <a:prstGeom prst="rect">
            <a:avLst/>
          </a:prstGeom>
          <a:noFill/>
          <a:ln w="9525">
            <a:noFill/>
            <a:miter lim="800000"/>
            <a:headEnd/>
            <a:tailEnd/>
          </a:ln>
        </p:spPr>
      </p:pic>
      <p:sp>
        <p:nvSpPr>
          <p:cNvPr id="60419" name="TextBox 4"/>
          <p:cNvSpPr txBox="1">
            <a:spLocks noChangeArrowheads="1"/>
          </p:cNvSpPr>
          <p:nvPr/>
        </p:nvSpPr>
        <p:spPr bwMode="auto">
          <a:xfrm>
            <a:off x="228600" y="6413500"/>
            <a:ext cx="8915400" cy="338138"/>
          </a:xfrm>
          <a:prstGeom prst="rect">
            <a:avLst/>
          </a:prstGeom>
          <a:noFill/>
          <a:ln w="9525">
            <a:noFill/>
            <a:miter lim="800000"/>
            <a:headEnd/>
            <a:tailEnd/>
          </a:ln>
        </p:spPr>
        <p:txBody>
          <a:bodyPr>
            <a:spAutoFit/>
          </a:bodyPr>
          <a:lstStyle/>
          <a:p>
            <a:r>
              <a:rPr lang="en-US" sz="1600">
                <a:latin typeface="Calibri" pitchFamily="34" charset="0"/>
              </a:rPr>
              <a:t>Source: Ryker, S.J., Nov. 2001, Mapping arsenic in groundwater: Geotimes v.46 no.11, p.34-36.</a:t>
            </a:r>
          </a:p>
        </p:txBody>
      </p:sp>
    </p:spTree>
    <p:extLst>
      <p:ext uri="{BB962C8B-B14F-4D97-AF65-F5344CB8AC3E}">
        <p14:creationId xmlns:p14="http://schemas.microsoft.com/office/powerpoint/2010/main" val="7851728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 descr="ArsenicMap_SEAsia.jpg"/>
          <p:cNvPicPr>
            <a:picLocks noChangeAspect="1"/>
          </p:cNvPicPr>
          <p:nvPr/>
        </p:nvPicPr>
        <p:blipFill>
          <a:blip r:embed="rId3" cstate="print"/>
          <a:srcRect/>
          <a:stretch>
            <a:fillRect/>
          </a:stretch>
        </p:blipFill>
        <p:spPr bwMode="auto">
          <a:xfrm>
            <a:off x="317500" y="179388"/>
            <a:ext cx="8623300" cy="6089650"/>
          </a:xfrm>
          <a:prstGeom prst="rect">
            <a:avLst/>
          </a:prstGeom>
          <a:noFill/>
          <a:ln w="9525">
            <a:noFill/>
            <a:miter lim="800000"/>
            <a:headEnd/>
            <a:tailEnd/>
          </a:ln>
        </p:spPr>
      </p:pic>
      <p:sp>
        <p:nvSpPr>
          <p:cNvPr id="61443" name="TextBox 2"/>
          <p:cNvSpPr txBox="1">
            <a:spLocks noChangeArrowheads="1"/>
          </p:cNvSpPr>
          <p:nvPr/>
        </p:nvSpPr>
        <p:spPr bwMode="auto">
          <a:xfrm>
            <a:off x="228600" y="6413500"/>
            <a:ext cx="8915400" cy="338138"/>
          </a:xfrm>
          <a:prstGeom prst="rect">
            <a:avLst/>
          </a:prstGeom>
          <a:noFill/>
          <a:ln w="9525">
            <a:noFill/>
            <a:miter lim="800000"/>
            <a:headEnd/>
            <a:tailEnd/>
          </a:ln>
        </p:spPr>
        <p:txBody>
          <a:bodyPr>
            <a:spAutoFit/>
          </a:bodyPr>
          <a:lstStyle/>
          <a:p>
            <a:r>
              <a:rPr lang="en-US" sz="1600">
                <a:latin typeface="Calibri" pitchFamily="34" charset="0"/>
              </a:rPr>
              <a:t>Source: Royal Geographical Society, www.rgs.org</a:t>
            </a:r>
          </a:p>
        </p:txBody>
      </p:sp>
    </p:spTree>
    <p:extLst>
      <p:ext uri="{BB962C8B-B14F-4D97-AF65-F5344CB8AC3E}">
        <p14:creationId xmlns:p14="http://schemas.microsoft.com/office/powerpoint/2010/main" val="34883349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5"/>
          <p:cNvPicPr>
            <a:picLocks noChangeAspect="1" noChangeArrowheads="1"/>
          </p:cNvPicPr>
          <p:nvPr/>
        </p:nvPicPr>
        <p:blipFill>
          <a:blip r:embed="rId3" cstate="print"/>
          <a:srcRect/>
          <a:stretch>
            <a:fillRect/>
          </a:stretch>
        </p:blipFill>
        <p:spPr bwMode="auto">
          <a:xfrm>
            <a:off x="-76200" y="-90488"/>
            <a:ext cx="9296400" cy="7038976"/>
          </a:xfrm>
          <a:prstGeom prst="rect">
            <a:avLst/>
          </a:prstGeom>
          <a:noFill/>
          <a:ln w="9525">
            <a:noFill/>
            <a:miter lim="800000"/>
            <a:headEnd/>
            <a:tailEnd/>
          </a:ln>
        </p:spPr>
      </p:pic>
    </p:spTree>
    <p:extLst>
      <p:ext uri="{BB962C8B-B14F-4D97-AF65-F5344CB8AC3E}">
        <p14:creationId xmlns:p14="http://schemas.microsoft.com/office/powerpoint/2010/main" val="20759058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62468" y="2592223"/>
            <a:ext cx="5829300" cy="1021556"/>
          </a:xfrm>
        </p:spPr>
        <p:txBody>
          <a:bodyPr/>
          <a:lstStyle/>
          <a:p>
            <a:pPr algn="ctr"/>
            <a:r>
              <a:rPr lang="en-US" dirty="0"/>
              <a:t>So what?</a:t>
            </a:r>
          </a:p>
        </p:txBody>
      </p:sp>
    </p:spTree>
    <p:extLst>
      <p:ext uri="{BB962C8B-B14F-4D97-AF65-F5344CB8AC3E}">
        <p14:creationId xmlns:p14="http://schemas.microsoft.com/office/powerpoint/2010/main" val="14031241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Bdshclose.jpg"/>
          <p:cNvPicPr>
            <a:picLocks noGrp="1" noChangeAspect="1"/>
          </p:cNvPicPr>
          <p:nvPr>
            <p:ph idx="1"/>
          </p:nvPr>
        </p:nvPicPr>
        <p:blipFill>
          <a:blip r:embed="rId3" cstate="print"/>
          <a:stretch>
            <a:fillRect/>
          </a:stretch>
        </p:blipFill>
        <p:spPr>
          <a:xfrm>
            <a:off x="0" y="0"/>
            <a:ext cx="10436388" cy="6858000"/>
          </a:xfrm>
        </p:spPr>
      </p:pic>
    </p:spTree>
    <p:extLst>
      <p:ext uri="{BB962C8B-B14F-4D97-AF65-F5344CB8AC3E}">
        <p14:creationId xmlns:p14="http://schemas.microsoft.com/office/powerpoint/2010/main" val="14881189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Bdshclose.jpg"/>
          <p:cNvPicPr>
            <a:picLocks noChangeAspect="1"/>
          </p:cNvPicPr>
          <p:nvPr/>
        </p:nvPicPr>
        <p:blipFill>
          <a:blip r:embed="rId3" cstate="print"/>
          <a:stretch>
            <a:fillRect/>
          </a:stretch>
        </p:blipFill>
        <p:spPr>
          <a:xfrm>
            <a:off x="1143000" y="857251"/>
            <a:ext cx="4171950" cy="2741488"/>
          </a:xfrm>
          <a:prstGeom prst="rect">
            <a:avLst/>
          </a:prstGeom>
        </p:spPr>
      </p:pic>
      <p:pic>
        <p:nvPicPr>
          <p:cNvPr id="4" name="Picture 3" descr="bangladesh_sundarbans_lrg.jpg"/>
          <p:cNvPicPr>
            <a:picLocks noChangeAspect="1"/>
          </p:cNvPicPr>
          <p:nvPr/>
        </p:nvPicPr>
        <p:blipFill>
          <a:blip r:embed="rId4" cstate="print"/>
          <a:stretch>
            <a:fillRect/>
          </a:stretch>
        </p:blipFill>
        <p:spPr>
          <a:xfrm>
            <a:off x="3600450" y="3067050"/>
            <a:ext cx="4400550" cy="2933700"/>
          </a:xfrm>
          <a:prstGeom prst="rect">
            <a:avLst/>
          </a:prstGeom>
        </p:spPr>
      </p:pic>
      <p:sp>
        <p:nvSpPr>
          <p:cNvPr id="7" name="Rectangle 6"/>
          <p:cNvSpPr/>
          <p:nvPr/>
        </p:nvSpPr>
        <p:spPr>
          <a:xfrm>
            <a:off x="2800350" y="2400300"/>
            <a:ext cx="514350" cy="51435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u="sng"/>
          </a:p>
        </p:txBody>
      </p:sp>
      <p:cxnSp>
        <p:nvCxnSpPr>
          <p:cNvPr id="8" name="Straight Arrow Connector 7"/>
          <p:cNvCxnSpPr/>
          <p:nvPr/>
        </p:nvCxnSpPr>
        <p:spPr>
          <a:xfrm>
            <a:off x="3257550" y="2914650"/>
            <a:ext cx="514350" cy="171450"/>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Sundarbans_02.jpg"/>
          <p:cNvPicPr>
            <a:picLocks noChangeAspect="1"/>
          </p:cNvPicPr>
          <p:nvPr/>
        </p:nvPicPr>
        <p:blipFill>
          <a:blip r:embed="rId5" cstate="print"/>
          <a:stretch>
            <a:fillRect/>
          </a:stretch>
        </p:blipFill>
        <p:spPr>
          <a:xfrm>
            <a:off x="1143000" y="3714750"/>
            <a:ext cx="2857500" cy="2143125"/>
          </a:xfrm>
          <a:prstGeom prst="rect">
            <a:avLst/>
          </a:prstGeom>
        </p:spPr>
      </p:pic>
      <p:pic>
        <p:nvPicPr>
          <p:cNvPr id="235522" name="Picture 2" descr="Make a monthly gif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3447" y="857250"/>
            <a:ext cx="2114550" cy="2114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583447" y="2806186"/>
            <a:ext cx="3429000" cy="207749"/>
          </a:xfrm>
          <a:prstGeom prst="rect">
            <a:avLst/>
          </a:prstGeom>
        </p:spPr>
        <p:txBody>
          <a:bodyPr>
            <a:spAutoFit/>
          </a:bodyPr>
          <a:lstStyle/>
          <a:p>
            <a:r>
              <a:rPr lang="en-US" sz="750" dirty="0">
                <a:solidFill>
                  <a:schemeClr val="bg1">
                    <a:lumMod val="50000"/>
                  </a:schemeClr>
                </a:solidFill>
              </a:rPr>
              <a:t>https://www.worldwildlife.org/species/bengal-tiger</a:t>
            </a:r>
          </a:p>
        </p:txBody>
      </p:sp>
      <p:sp>
        <p:nvSpPr>
          <p:cNvPr id="11" name="Rectangle 10"/>
          <p:cNvSpPr/>
          <p:nvPr/>
        </p:nvSpPr>
        <p:spPr>
          <a:xfrm>
            <a:off x="1343025" y="5844936"/>
            <a:ext cx="3429000" cy="207749"/>
          </a:xfrm>
          <a:prstGeom prst="rect">
            <a:avLst/>
          </a:prstGeom>
        </p:spPr>
        <p:txBody>
          <a:bodyPr>
            <a:spAutoFit/>
          </a:bodyPr>
          <a:lstStyle/>
          <a:p>
            <a:r>
              <a:rPr lang="en-US" sz="750" dirty="0">
                <a:solidFill>
                  <a:schemeClr val="bg1">
                    <a:lumMod val="50000"/>
                  </a:schemeClr>
                </a:solidFill>
              </a:rPr>
              <a:t>https://en.wikipedia.org/wiki/Sundarbans</a:t>
            </a:r>
          </a:p>
        </p:txBody>
      </p:sp>
      <p:sp>
        <p:nvSpPr>
          <p:cNvPr id="10" name="Rectangle 9"/>
          <p:cNvSpPr/>
          <p:nvPr/>
        </p:nvSpPr>
        <p:spPr>
          <a:xfrm>
            <a:off x="5326272" y="3943350"/>
            <a:ext cx="514350" cy="51435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u="sng"/>
          </a:p>
        </p:txBody>
      </p:sp>
    </p:spTree>
    <p:extLst>
      <p:ext uri="{BB962C8B-B14F-4D97-AF65-F5344CB8AC3E}">
        <p14:creationId xmlns:p14="http://schemas.microsoft.com/office/powerpoint/2010/main" val="14058518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loodd.jpg"/>
          <p:cNvPicPr>
            <a:picLocks noChangeAspect="1"/>
          </p:cNvPicPr>
          <p:nvPr/>
        </p:nvPicPr>
        <p:blipFill>
          <a:blip r:embed="rId3" cstate="print"/>
          <a:stretch>
            <a:fillRect/>
          </a:stretch>
        </p:blipFill>
        <p:spPr>
          <a:xfrm>
            <a:off x="2028" y="0"/>
            <a:ext cx="9139943" cy="6858000"/>
          </a:xfrm>
          <a:prstGeom prst="rect">
            <a:avLst/>
          </a:prstGeom>
        </p:spPr>
      </p:pic>
    </p:spTree>
    <p:extLst>
      <p:ext uri="{BB962C8B-B14F-4D97-AF65-F5344CB8AC3E}">
        <p14:creationId xmlns:p14="http://schemas.microsoft.com/office/powerpoint/2010/main" val="1121295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n_well.jpg"/>
          <p:cNvPicPr>
            <a:picLocks noChangeAspect="1"/>
          </p:cNvPicPr>
          <p:nvPr/>
        </p:nvPicPr>
        <p:blipFill>
          <a:blip r:embed="rId3" cstate="print"/>
          <a:stretch>
            <a:fillRect/>
          </a:stretch>
        </p:blipFill>
        <p:spPr>
          <a:xfrm>
            <a:off x="4606184" y="914400"/>
            <a:ext cx="4466239" cy="5233416"/>
          </a:xfrm>
          <a:prstGeom prst="rect">
            <a:avLst/>
          </a:prstGeom>
        </p:spPr>
      </p:pic>
      <p:pic>
        <p:nvPicPr>
          <p:cNvPr id="4" name="Picture 3" descr="Calcutta_well.jpg"/>
          <p:cNvPicPr>
            <a:picLocks noChangeAspect="1"/>
          </p:cNvPicPr>
          <p:nvPr/>
        </p:nvPicPr>
        <p:blipFill>
          <a:blip r:embed="rId4" cstate="print"/>
          <a:stretch>
            <a:fillRect/>
          </a:stretch>
        </p:blipFill>
        <p:spPr>
          <a:xfrm>
            <a:off x="59108" y="1066800"/>
            <a:ext cx="4457415" cy="502615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5574" y="3309868"/>
            <a:ext cx="2333625" cy="3288290"/>
          </a:xfrm>
          <a:prstGeom prst="rect">
            <a:avLst/>
          </a:prstGeom>
        </p:spPr>
      </p:pic>
    </p:spTree>
    <p:extLst>
      <p:ext uri="{BB962C8B-B14F-4D97-AF65-F5344CB8AC3E}">
        <p14:creationId xmlns:p14="http://schemas.microsoft.com/office/powerpoint/2010/main" val="324019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p:spPr>
        <p:txBody>
          <a:bodyPr anchor="t">
            <a:normAutofit/>
          </a:bodyPr>
          <a:lstStyle/>
          <a:p>
            <a:pPr algn="l" defTabSz="461963"/>
            <a:r>
              <a:rPr lang="en-US" sz="2400" dirty="0" smtClean="0"/>
              <a:t>Hydrogeologists deal with 2 primary issues:</a:t>
            </a:r>
            <a:br>
              <a:rPr lang="en-US" sz="2400" dirty="0" smtClean="0"/>
            </a:br>
            <a:r>
              <a:rPr lang="en-US" sz="1100" dirty="0" smtClean="0"/>
              <a:t/>
            </a:r>
            <a:br>
              <a:rPr lang="en-US" sz="1100" dirty="0" smtClean="0"/>
            </a:br>
            <a:r>
              <a:rPr lang="en-US" sz="2000" dirty="0" smtClean="0"/>
              <a:t>	</a:t>
            </a:r>
            <a:r>
              <a:rPr lang="en-US" sz="2000" b="1" dirty="0" smtClean="0"/>
              <a:t>Water Supply</a:t>
            </a:r>
            <a:br>
              <a:rPr lang="en-US" sz="2000" b="1" dirty="0" smtClean="0"/>
            </a:br>
            <a:r>
              <a:rPr lang="en-US" sz="2000" b="1" dirty="0" smtClean="0"/>
              <a:t>	Water Quality</a:t>
            </a:r>
            <a:r>
              <a:rPr lang="en-US" sz="2000" dirty="0" smtClean="0"/>
              <a:t/>
            </a:r>
            <a:br>
              <a:rPr lang="en-US" sz="2000" dirty="0" smtClean="0"/>
            </a:br>
            <a:r>
              <a:rPr lang="en-US" sz="1400" dirty="0" smtClean="0"/>
              <a:t/>
            </a:r>
            <a:br>
              <a:rPr lang="en-US" sz="1400" dirty="0" smtClean="0"/>
            </a:br>
            <a:r>
              <a:rPr lang="en-US" sz="2000" i="1" dirty="0" smtClean="0"/>
              <a:t>Supply:</a:t>
            </a:r>
            <a:r>
              <a:rPr lang="en-US" sz="2000" dirty="0" smtClean="0"/>
              <a:t/>
            </a:r>
            <a:br>
              <a:rPr lang="en-US" sz="2000" dirty="0" smtClean="0"/>
            </a:br>
            <a:r>
              <a:rPr lang="en-US" sz="2000" dirty="0" smtClean="0"/>
              <a:t>	- How much water can we extract? (sustainably?)</a:t>
            </a:r>
            <a:br>
              <a:rPr lang="en-US" sz="2000" dirty="0" smtClean="0"/>
            </a:br>
            <a:r>
              <a:rPr lang="en-US" sz="2000" dirty="0" smtClean="0"/>
              <a:t>	- Where should we pump from to extract the most with the least impact?</a:t>
            </a:r>
            <a:br>
              <a:rPr lang="en-US" sz="2000" dirty="0" smtClean="0"/>
            </a:br>
            <a:r>
              <a:rPr lang="en-US" sz="2000" dirty="0" smtClean="0"/>
              <a:t>	- How can we increase the amount of groundwater that we can pump 	  	   (i.e., artificial recharge)?</a:t>
            </a:r>
            <a:br>
              <a:rPr lang="en-US" sz="2000" dirty="0" smtClean="0"/>
            </a:br>
            <a:r>
              <a:rPr lang="en-US" sz="1200" dirty="0" smtClean="0"/>
              <a:t/>
            </a:r>
            <a:br>
              <a:rPr lang="en-US" sz="1200" dirty="0" smtClean="0"/>
            </a:br>
            <a:r>
              <a:rPr lang="en-US" sz="2000" i="1" dirty="0" smtClean="0"/>
              <a:t>Quality:</a:t>
            </a:r>
            <a:r>
              <a:rPr lang="en-US" sz="2000" dirty="0" smtClean="0"/>
              <a:t/>
            </a:r>
            <a:br>
              <a:rPr lang="en-US" sz="2000" dirty="0" smtClean="0"/>
            </a:br>
            <a:r>
              <a:rPr lang="en-US" sz="2000" dirty="0" smtClean="0"/>
              <a:t>	- How much and where should we pump in order to ensure good water 		   quality?</a:t>
            </a:r>
            <a:br>
              <a:rPr lang="en-US" sz="2000" dirty="0" smtClean="0"/>
            </a:br>
            <a:r>
              <a:rPr lang="en-US" sz="2000" dirty="0" smtClean="0"/>
              <a:t>	- Contaminant transport: if there’s a spill, where is it going? How can we 	   	clean it up (remediation)?</a:t>
            </a:r>
            <a:br>
              <a:rPr lang="en-US" sz="2000" dirty="0" smtClean="0"/>
            </a:br>
            <a:r>
              <a:rPr lang="en-US" sz="2000" dirty="0" smtClean="0"/>
              <a:t/>
            </a:r>
            <a:br>
              <a:rPr lang="en-US" sz="2000" dirty="0" smtClean="0"/>
            </a:br>
            <a:endParaRPr lang="en-US" sz="1050" dirty="0"/>
          </a:p>
        </p:txBody>
      </p:sp>
    </p:spTree>
    <p:extLst>
      <p:ext uri="{BB962C8B-B14F-4D97-AF65-F5344CB8AC3E}">
        <p14:creationId xmlns:p14="http://schemas.microsoft.com/office/powerpoint/2010/main" val="25614790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p:spPr>
        <p:txBody>
          <a:bodyPr anchor="t">
            <a:normAutofit/>
          </a:bodyPr>
          <a:lstStyle/>
          <a:p>
            <a:pPr algn="l" defTabSz="461963"/>
            <a:r>
              <a:rPr lang="en-US" sz="2400" dirty="0" smtClean="0"/>
              <a:t>Hydrogeologists deal with 2 primary issues:</a:t>
            </a:r>
            <a:br>
              <a:rPr lang="en-US" sz="2400" dirty="0" smtClean="0"/>
            </a:br>
            <a:r>
              <a:rPr lang="en-US" sz="1100" dirty="0" smtClean="0"/>
              <a:t/>
            </a:r>
            <a:br>
              <a:rPr lang="en-US" sz="1100" dirty="0" smtClean="0"/>
            </a:br>
            <a:r>
              <a:rPr lang="en-US" sz="2000" dirty="0" smtClean="0"/>
              <a:t>	</a:t>
            </a:r>
            <a:r>
              <a:rPr lang="en-US" sz="2000" b="1" dirty="0" smtClean="0"/>
              <a:t>Water Supply</a:t>
            </a:r>
            <a:br>
              <a:rPr lang="en-US" sz="2000" b="1" dirty="0" smtClean="0"/>
            </a:br>
            <a:r>
              <a:rPr lang="en-US" sz="2000" b="1" dirty="0" smtClean="0"/>
              <a:t>	Water Quality</a:t>
            </a:r>
            <a:r>
              <a:rPr lang="en-US" sz="2000" dirty="0" smtClean="0"/>
              <a:t/>
            </a:r>
            <a:br>
              <a:rPr lang="en-US" sz="2000" dirty="0" smtClean="0"/>
            </a:br>
            <a:r>
              <a:rPr lang="en-US" sz="1400" dirty="0" smtClean="0"/>
              <a:t/>
            </a:r>
            <a:br>
              <a:rPr lang="en-US" sz="1400" dirty="0" smtClean="0"/>
            </a:br>
            <a:r>
              <a:rPr lang="en-US" sz="2000" i="1" dirty="0" smtClean="0"/>
              <a:t>Supply:</a:t>
            </a:r>
            <a:r>
              <a:rPr lang="en-US" sz="2000" dirty="0" smtClean="0"/>
              <a:t/>
            </a:r>
            <a:br>
              <a:rPr lang="en-US" sz="2000" dirty="0" smtClean="0"/>
            </a:br>
            <a:r>
              <a:rPr lang="en-US" sz="2000" dirty="0" smtClean="0"/>
              <a:t>	- How much water can we extract? (sustainably?)</a:t>
            </a:r>
            <a:br>
              <a:rPr lang="en-US" sz="2000" dirty="0" smtClean="0"/>
            </a:br>
            <a:r>
              <a:rPr lang="en-US" sz="2000" dirty="0" smtClean="0"/>
              <a:t>	- Where should we pump from to extract the most with the least impact?</a:t>
            </a:r>
            <a:br>
              <a:rPr lang="en-US" sz="2000" dirty="0" smtClean="0"/>
            </a:br>
            <a:r>
              <a:rPr lang="en-US" sz="2000" dirty="0" smtClean="0"/>
              <a:t>	- How can we increase the amount of groundwater that we can pump 	  	   (i.e., artificial recharge)?</a:t>
            </a:r>
            <a:br>
              <a:rPr lang="en-US" sz="2000" dirty="0" smtClean="0"/>
            </a:br>
            <a:r>
              <a:rPr lang="en-US" sz="1200" dirty="0" smtClean="0"/>
              <a:t/>
            </a:r>
            <a:br>
              <a:rPr lang="en-US" sz="1200" dirty="0" smtClean="0"/>
            </a:br>
            <a:r>
              <a:rPr lang="en-US" sz="2000" i="1" dirty="0" smtClean="0"/>
              <a:t>Quality:</a:t>
            </a:r>
            <a:r>
              <a:rPr lang="en-US" sz="2000" dirty="0" smtClean="0"/>
              <a:t/>
            </a:r>
            <a:br>
              <a:rPr lang="en-US" sz="2000" dirty="0" smtClean="0"/>
            </a:br>
            <a:r>
              <a:rPr lang="en-US" sz="2000" dirty="0" smtClean="0"/>
              <a:t>	- How much and where should we pump in order to ensure good water 		   quality?</a:t>
            </a:r>
            <a:br>
              <a:rPr lang="en-US" sz="2000" dirty="0" smtClean="0"/>
            </a:br>
            <a:r>
              <a:rPr lang="en-US" sz="2000" dirty="0" smtClean="0"/>
              <a:t>	- Contaminant transport: if there’s a spill, where is it going? How can we 	   	clean it up (remediation)?</a:t>
            </a:r>
            <a:br>
              <a:rPr lang="en-US" sz="2000" dirty="0" smtClean="0"/>
            </a:br>
            <a:r>
              <a:rPr lang="en-US" sz="2000" dirty="0" smtClean="0"/>
              <a:t>	</a:t>
            </a:r>
            <a:br>
              <a:rPr lang="en-US" sz="2000" dirty="0" smtClean="0"/>
            </a:br>
            <a:r>
              <a:rPr lang="en-US" sz="1100" dirty="0" smtClean="0"/>
              <a:t/>
            </a:r>
            <a:br>
              <a:rPr lang="en-US" sz="1100" dirty="0" smtClean="0"/>
            </a:br>
            <a:r>
              <a:rPr lang="en-US" sz="2000" b="1" i="1" dirty="0" smtClean="0"/>
              <a:t>Other issues:</a:t>
            </a:r>
            <a:r>
              <a:rPr lang="en-US" sz="2000" dirty="0" smtClean="0"/>
              <a:t/>
            </a:r>
            <a:br>
              <a:rPr lang="en-US" sz="2000" dirty="0" smtClean="0"/>
            </a:br>
            <a:r>
              <a:rPr lang="en-US" sz="2000" dirty="0" smtClean="0"/>
              <a:t>	- engineering: dams, levees, basements!</a:t>
            </a:r>
            <a:endParaRPr lang="en-US" sz="1050" dirty="0"/>
          </a:p>
        </p:txBody>
      </p:sp>
    </p:spTree>
    <p:extLst>
      <p:ext uri="{BB962C8B-B14F-4D97-AF65-F5344CB8AC3E}">
        <p14:creationId xmlns:p14="http://schemas.microsoft.com/office/powerpoint/2010/main" val="876345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1102" y="4191000"/>
            <a:ext cx="8370498" cy="5276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rapezoid 1"/>
          <p:cNvSpPr/>
          <p:nvPr/>
        </p:nvSpPr>
        <p:spPr>
          <a:xfrm>
            <a:off x="1828800" y="2819400"/>
            <a:ext cx="5638800" cy="1371600"/>
          </a:xfrm>
          <a:prstGeom prst="trapezoid">
            <a:avLst>
              <a:gd name="adj" fmla="val 111253"/>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Freeform 4"/>
          <p:cNvSpPr/>
          <p:nvPr/>
        </p:nvSpPr>
        <p:spPr>
          <a:xfrm>
            <a:off x="621102" y="3571336"/>
            <a:ext cx="1893258" cy="1147313"/>
          </a:xfrm>
          <a:custGeom>
            <a:avLst/>
            <a:gdLst>
              <a:gd name="connsiteX0" fmla="*/ 1880558 w 1880558"/>
              <a:gd name="connsiteY0" fmla="*/ 0 h 1147313"/>
              <a:gd name="connsiteX1" fmla="*/ 0 w 1880558"/>
              <a:gd name="connsiteY1" fmla="*/ 0 h 1147313"/>
              <a:gd name="connsiteX2" fmla="*/ 0 w 1880558"/>
              <a:gd name="connsiteY2" fmla="*/ 1147313 h 1147313"/>
              <a:gd name="connsiteX3" fmla="*/ 560717 w 1880558"/>
              <a:gd name="connsiteY3" fmla="*/ 1147313 h 1147313"/>
              <a:gd name="connsiteX4" fmla="*/ 1690777 w 1880558"/>
              <a:gd name="connsiteY4" fmla="*/ 17253 h 1147313"/>
              <a:gd name="connsiteX5" fmla="*/ 1794294 w 1880558"/>
              <a:gd name="connsiteY5" fmla="*/ 17253 h 1147313"/>
              <a:gd name="connsiteX0" fmla="*/ 1880558 w 1880558"/>
              <a:gd name="connsiteY0" fmla="*/ 0 h 1147313"/>
              <a:gd name="connsiteX1" fmla="*/ 0 w 1880558"/>
              <a:gd name="connsiteY1" fmla="*/ 0 h 1147313"/>
              <a:gd name="connsiteX2" fmla="*/ 0 w 1880558"/>
              <a:gd name="connsiteY2" fmla="*/ 1147313 h 1147313"/>
              <a:gd name="connsiteX3" fmla="*/ 560717 w 1880558"/>
              <a:gd name="connsiteY3" fmla="*/ 1147313 h 1147313"/>
              <a:gd name="connsiteX4" fmla="*/ 1690777 w 1880558"/>
              <a:gd name="connsiteY4" fmla="*/ 17253 h 1147313"/>
              <a:gd name="connsiteX0" fmla="*/ 1880558 w 1880558"/>
              <a:gd name="connsiteY0" fmla="*/ 0 h 1147313"/>
              <a:gd name="connsiteX1" fmla="*/ 0 w 1880558"/>
              <a:gd name="connsiteY1" fmla="*/ 0 h 1147313"/>
              <a:gd name="connsiteX2" fmla="*/ 0 w 1880558"/>
              <a:gd name="connsiteY2" fmla="*/ 1147313 h 1147313"/>
              <a:gd name="connsiteX3" fmla="*/ 560717 w 1880558"/>
              <a:gd name="connsiteY3" fmla="*/ 1147313 h 1147313"/>
              <a:gd name="connsiteX4" fmla="*/ 1690777 w 1880558"/>
              <a:gd name="connsiteY4" fmla="*/ 17253 h 1147313"/>
              <a:gd name="connsiteX5" fmla="*/ 1880558 w 1880558"/>
              <a:gd name="connsiteY5" fmla="*/ 0 h 1147313"/>
              <a:gd name="connsiteX0" fmla="*/ 1880558 w 1880558"/>
              <a:gd name="connsiteY0" fmla="*/ 0 h 1147313"/>
              <a:gd name="connsiteX1" fmla="*/ 0 w 1880558"/>
              <a:gd name="connsiteY1" fmla="*/ 0 h 1147313"/>
              <a:gd name="connsiteX2" fmla="*/ 0 w 1880558"/>
              <a:gd name="connsiteY2" fmla="*/ 1147313 h 1147313"/>
              <a:gd name="connsiteX3" fmla="*/ 560717 w 1880558"/>
              <a:gd name="connsiteY3" fmla="*/ 1147313 h 1147313"/>
              <a:gd name="connsiteX4" fmla="*/ 1880558 w 1880558"/>
              <a:gd name="connsiteY4" fmla="*/ 0 h 1147313"/>
              <a:gd name="connsiteX0" fmla="*/ 1880558 w 1880558"/>
              <a:gd name="connsiteY0" fmla="*/ 0 h 1147313"/>
              <a:gd name="connsiteX1" fmla="*/ 0 w 1880558"/>
              <a:gd name="connsiteY1" fmla="*/ 0 h 1147313"/>
              <a:gd name="connsiteX2" fmla="*/ 0 w 1880558"/>
              <a:gd name="connsiteY2" fmla="*/ 1147313 h 1147313"/>
              <a:gd name="connsiteX3" fmla="*/ 640092 w 1880558"/>
              <a:gd name="connsiteY3" fmla="*/ 1137788 h 1147313"/>
              <a:gd name="connsiteX4" fmla="*/ 1880558 w 1880558"/>
              <a:gd name="connsiteY4" fmla="*/ 0 h 1147313"/>
              <a:gd name="connsiteX0" fmla="*/ 1893258 w 1893258"/>
              <a:gd name="connsiteY0" fmla="*/ 0 h 1147313"/>
              <a:gd name="connsiteX1" fmla="*/ 0 w 1893258"/>
              <a:gd name="connsiteY1" fmla="*/ 0 h 1147313"/>
              <a:gd name="connsiteX2" fmla="*/ 0 w 1893258"/>
              <a:gd name="connsiteY2" fmla="*/ 1147313 h 1147313"/>
              <a:gd name="connsiteX3" fmla="*/ 640092 w 1893258"/>
              <a:gd name="connsiteY3" fmla="*/ 1137788 h 1147313"/>
              <a:gd name="connsiteX4" fmla="*/ 1893258 w 1893258"/>
              <a:gd name="connsiteY4" fmla="*/ 0 h 114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258" h="1147313">
                <a:moveTo>
                  <a:pt x="1893258" y="0"/>
                </a:moveTo>
                <a:lnTo>
                  <a:pt x="0" y="0"/>
                </a:lnTo>
                <a:lnTo>
                  <a:pt x="0" y="1147313"/>
                </a:lnTo>
                <a:lnTo>
                  <a:pt x="640092" y="1137788"/>
                </a:lnTo>
                <a:lnTo>
                  <a:pt x="1893258" y="0"/>
                </a:lnTo>
                <a:close/>
              </a:path>
            </a:pathLst>
          </a:cu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Freeform 6"/>
          <p:cNvSpPr/>
          <p:nvPr/>
        </p:nvSpPr>
        <p:spPr>
          <a:xfrm>
            <a:off x="2057400" y="3741420"/>
            <a:ext cx="1013460" cy="375675"/>
          </a:xfrm>
          <a:custGeom>
            <a:avLst/>
            <a:gdLst>
              <a:gd name="connsiteX0" fmla="*/ 0 w 1013460"/>
              <a:gd name="connsiteY0" fmla="*/ 0 h 375675"/>
              <a:gd name="connsiteX1" fmla="*/ 289560 w 1013460"/>
              <a:gd name="connsiteY1" fmla="*/ 320040 h 375675"/>
              <a:gd name="connsiteX2" fmla="*/ 1013460 w 1013460"/>
              <a:gd name="connsiteY2" fmla="*/ 373380 h 375675"/>
            </a:gdLst>
            <a:ahLst/>
            <a:cxnLst>
              <a:cxn ang="0">
                <a:pos x="connsiteX0" y="connsiteY0"/>
              </a:cxn>
              <a:cxn ang="0">
                <a:pos x="connsiteX1" y="connsiteY1"/>
              </a:cxn>
              <a:cxn ang="0">
                <a:pos x="connsiteX2" y="connsiteY2"/>
              </a:cxn>
            </a:cxnLst>
            <a:rect l="l" t="t" r="r" b="b"/>
            <a:pathLst>
              <a:path w="1013460" h="375675">
                <a:moveTo>
                  <a:pt x="0" y="0"/>
                </a:moveTo>
                <a:cubicBezTo>
                  <a:pt x="60325" y="128905"/>
                  <a:pt x="120650" y="257810"/>
                  <a:pt x="289560" y="320040"/>
                </a:cubicBezTo>
                <a:cubicBezTo>
                  <a:pt x="458470" y="382270"/>
                  <a:pt x="735965" y="377825"/>
                  <a:pt x="1013460" y="373380"/>
                </a:cubicBezTo>
              </a:path>
            </a:pathLst>
          </a:custGeom>
          <a:noFill/>
          <a:ln w="5715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Freeform 7"/>
          <p:cNvSpPr/>
          <p:nvPr/>
        </p:nvSpPr>
        <p:spPr>
          <a:xfrm>
            <a:off x="1447800" y="4152612"/>
            <a:ext cx="1927860" cy="375675"/>
          </a:xfrm>
          <a:custGeom>
            <a:avLst/>
            <a:gdLst>
              <a:gd name="connsiteX0" fmla="*/ 0 w 1013460"/>
              <a:gd name="connsiteY0" fmla="*/ 0 h 375675"/>
              <a:gd name="connsiteX1" fmla="*/ 289560 w 1013460"/>
              <a:gd name="connsiteY1" fmla="*/ 320040 h 375675"/>
              <a:gd name="connsiteX2" fmla="*/ 1013460 w 1013460"/>
              <a:gd name="connsiteY2" fmla="*/ 373380 h 375675"/>
            </a:gdLst>
            <a:ahLst/>
            <a:cxnLst>
              <a:cxn ang="0">
                <a:pos x="connsiteX0" y="connsiteY0"/>
              </a:cxn>
              <a:cxn ang="0">
                <a:pos x="connsiteX1" y="connsiteY1"/>
              </a:cxn>
              <a:cxn ang="0">
                <a:pos x="connsiteX2" y="connsiteY2"/>
              </a:cxn>
            </a:cxnLst>
            <a:rect l="l" t="t" r="r" b="b"/>
            <a:pathLst>
              <a:path w="1013460" h="375675">
                <a:moveTo>
                  <a:pt x="0" y="0"/>
                </a:moveTo>
                <a:cubicBezTo>
                  <a:pt x="60325" y="128905"/>
                  <a:pt x="120650" y="257810"/>
                  <a:pt x="289560" y="320040"/>
                </a:cubicBezTo>
                <a:cubicBezTo>
                  <a:pt x="458470" y="382270"/>
                  <a:pt x="735965" y="377825"/>
                  <a:pt x="1013460" y="373380"/>
                </a:cubicBezTo>
              </a:path>
            </a:pathLst>
          </a:custGeom>
          <a:noFill/>
          <a:ln w="5715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Title 9"/>
          <p:cNvSpPr>
            <a:spLocks noGrp="1"/>
          </p:cNvSpPr>
          <p:nvPr>
            <p:ph type="title"/>
          </p:nvPr>
        </p:nvSpPr>
        <p:spPr/>
        <p:txBody>
          <a:bodyPr/>
          <a:lstStyle/>
          <a:p>
            <a:r>
              <a:rPr lang="en-US" dirty="0" smtClean="0"/>
              <a:t>Dam failure</a:t>
            </a:r>
            <a:endParaRPr lang="en-US" dirty="0"/>
          </a:p>
        </p:txBody>
      </p:sp>
      <p:sp>
        <p:nvSpPr>
          <p:cNvPr id="3" name="Rectangle 2"/>
          <p:cNvSpPr/>
          <p:nvPr/>
        </p:nvSpPr>
        <p:spPr>
          <a:xfrm flipH="1">
            <a:off x="3956111" y="2789237"/>
            <a:ext cx="45719" cy="13096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078011" y="2789238"/>
            <a:ext cx="50857" cy="8741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flipH="1">
            <a:off x="4195070" y="2789237"/>
            <a:ext cx="45719" cy="446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098901" y="2957589"/>
            <a:ext cx="45719" cy="9882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flipH="1">
            <a:off x="5808475" y="2768152"/>
            <a:ext cx="45719" cy="13096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279562" y="3090472"/>
            <a:ext cx="45719" cy="6509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flipH="1">
            <a:off x="6796369" y="3518254"/>
            <a:ext cx="45719" cy="446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6216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rchland Levee failure Donaldsonville-LA-Aug23-1983.jpg"/>
          <p:cNvPicPr>
            <a:picLocks noChangeAspect="1"/>
          </p:cNvPicPr>
          <p:nvPr/>
        </p:nvPicPr>
        <p:blipFill>
          <a:blip r:embed="rId3" cstate="print"/>
          <a:stretch>
            <a:fillRect/>
          </a:stretch>
        </p:blipFill>
        <p:spPr>
          <a:xfrm>
            <a:off x="1463839" y="857252"/>
            <a:ext cx="6216323" cy="4426552"/>
          </a:xfrm>
          <a:prstGeom prst="rect">
            <a:avLst/>
          </a:prstGeom>
        </p:spPr>
      </p:pic>
      <p:sp>
        <p:nvSpPr>
          <p:cNvPr id="6" name="TextBox 5"/>
          <p:cNvSpPr txBox="1"/>
          <p:nvPr/>
        </p:nvSpPr>
        <p:spPr>
          <a:xfrm>
            <a:off x="1314450" y="5257802"/>
            <a:ext cx="6572250" cy="461665"/>
          </a:xfrm>
          <a:prstGeom prst="rect">
            <a:avLst/>
          </a:prstGeom>
          <a:noFill/>
        </p:spPr>
        <p:txBody>
          <a:bodyPr wrap="square" rtlCol="0">
            <a:spAutoFit/>
          </a:bodyPr>
          <a:lstStyle/>
          <a:p>
            <a:r>
              <a:rPr lang="en-US" sz="1200" b="1" dirty="0"/>
              <a:t>This 700 ft section of levee slid into the east side of the Mississippi River on August 23, 1983 at Darrow, in Ascension Parish, Louisiana. Groundwater flow processes likely contributed to this failure. </a:t>
            </a:r>
            <a:endParaRPr lang="en-US" sz="1200" dirty="0"/>
          </a:p>
        </p:txBody>
      </p:sp>
      <p:sp>
        <p:nvSpPr>
          <p:cNvPr id="7" name="TextBox 6"/>
          <p:cNvSpPr txBox="1"/>
          <p:nvPr/>
        </p:nvSpPr>
        <p:spPr>
          <a:xfrm>
            <a:off x="6185359" y="5804543"/>
            <a:ext cx="1869423" cy="219291"/>
          </a:xfrm>
          <a:prstGeom prst="rect">
            <a:avLst/>
          </a:prstGeom>
          <a:noFill/>
        </p:spPr>
        <p:txBody>
          <a:bodyPr wrap="none" rtlCol="0">
            <a:spAutoFit/>
          </a:bodyPr>
          <a:lstStyle/>
          <a:p>
            <a:r>
              <a:rPr lang="en-US" sz="825" dirty="0"/>
              <a:t>http://web.mst.edu/~rogersda/levees/</a:t>
            </a:r>
          </a:p>
        </p:txBody>
      </p:sp>
    </p:spTree>
    <p:extLst>
      <p:ext uri="{BB962C8B-B14F-4D97-AF65-F5344CB8AC3E}">
        <p14:creationId xmlns:p14="http://schemas.microsoft.com/office/powerpoint/2010/main" val="35919424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SC_0576.JPG"/>
          <p:cNvPicPr>
            <a:picLocks noChangeAspect="1"/>
          </p:cNvPicPr>
          <p:nvPr/>
        </p:nvPicPr>
        <p:blipFill>
          <a:blip r:embed="rId3" cstate="print"/>
          <a:stretch>
            <a:fillRect/>
          </a:stretch>
        </p:blipFill>
        <p:spPr>
          <a:xfrm>
            <a:off x="0" y="383425"/>
            <a:ext cx="9152546" cy="6085469"/>
          </a:xfrm>
          <a:prstGeom prst="rect">
            <a:avLst/>
          </a:prstGeom>
        </p:spPr>
      </p:pic>
      <p:sp>
        <p:nvSpPr>
          <p:cNvPr id="2" name="Title 1"/>
          <p:cNvSpPr>
            <a:spLocks noGrp="1"/>
          </p:cNvSpPr>
          <p:nvPr>
            <p:ph type="title"/>
          </p:nvPr>
        </p:nvSpPr>
        <p:spPr>
          <a:xfrm>
            <a:off x="404206" y="931589"/>
            <a:ext cx="7886700" cy="994172"/>
          </a:xfrm>
        </p:spPr>
        <p:txBody>
          <a:bodyPr/>
          <a:lstStyle/>
          <a:p>
            <a:r>
              <a:rPr lang="en-US" dirty="0"/>
              <a:t>My Ph.D. Adviser’s basement</a:t>
            </a:r>
          </a:p>
        </p:txBody>
      </p:sp>
    </p:spTree>
    <p:extLst>
      <p:ext uri="{BB962C8B-B14F-4D97-AF65-F5344CB8AC3E}">
        <p14:creationId xmlns:p14="http://schemas.microsoft.com/office/powerpoint/2010/main" val="29713721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0264D-AAC8-4368-9343-7243ABF730EE}"/>
              </a:ext>
            </a:extLst>
          </p:cNvPr>
          <p:cNvSpPr>
            <a:spLocks noGrp="1"/>
          </p:cNvSpPr>
          <p:nvPr>
            <p:ph type="title"/>
          </p:nvPr>
        </p:nvSpPr>
        <p:spPr>
          <a:xfrm>
            <a:off x="431665" y="642280"/>
            <a:ext cx="7886700" cy="994172"/>
          </a:xfrm>
        </p:spPr>
        <p:txBody>
          <a:bodyPr/>
          <a:lstStyle/>
          <a:p>
            <a:r>
              <a:rPr lang="en-US" dirty="0"/>
              <a:t>Hydrologic Cycle</a:t>
            </a:r>
          </a:p>
        </p:txBody>
      </p:sp>
      <p:sp>
        <p:nvSpPr>
          <p:cNvPr id="3" name="Content Placeholder 2">
            <a:extLst>
              <a:ext uri="{FF2B5EF4-FFF2-40B4-BE49-F238E27FC236}">
                <a16:creationId xmlns:a16="http://schemas.microsoft.com/office/drawing/2014/main" id="{9D95D59F-290F-4223-928B-AB27F980DCB3}"/>
              </a:ext>
            </a:extLst>
          </p:cNvPr>
          <p:cNvSpPr>
            <a:spLocks noGrp="1"/>
          </p:cNvSpPr>
          <p:nvPr>
            <p:ph idx="1"/>
          </p:nvPr>
        </p:nvSpPr>
        <p:spPr>
          <a:xfrm>
            <a:off x="6070060" y="944800"/>
            <a:ext cx="2445290" cy="4545173"/>
          </a:xfrm>
        </p:spPr>
        <p:txBody>
          <a:bodyPr/>
          <a:lstStyle/>
          <a:p>
            <a:r>
              <a:rPr lang="en-US" dirty="0"/>
              <a:t>List of </a:t>
            </a:r>
            <a:r>
              <a:rPr lang="en-US" dirty="0" smtClean="0"/>
              <a:t>reservoirs</a:t>
            </a:r>
            <a:endParaRPr lang="en-US" dirty="0"/>
          </a:p>
          <a:p>
            <a:endParaRPr lang="en-US" dirty="0"/>
          </a:p>
          <a:p>
            <a:r>
              <a:rPr lang="en-US" dirty="0" smtClean="0"/>
              <a:t>List </a:t>
            </a:r>
            <a:r>
              <a:rPr lang="en-US" dirty="0"/>
              <a:t>of pathways “Fluxes”</a:t>
            </a:r>
          </a:p>
          <a:p>
            <a:endParaRPr lang="en-US" dirty="0"/>
          </a:p>
          <a:p>
            <a:pPr marL="0" indent="0">
              <a:buNone/>
            </a:pPr>
            <a:endParaRPr lang="en-US" dirty="0"/>
          </a:p>
        </p:txBody>
      </p:sp>
      <p:cxnSp>
        <p:nvCxnSpPr>
          <p:cNvPr id="5" name="Straight Connector 4">
            <a:extLst>
              <a:ext uri="{FF2B5EF4-FFF2-40B4-BE49-F238E27FC236}">
                <a16:creationId xmlns:a16="http://schemas.microsoft.com/office/drawing/2014/main" id="{E8521C40-84A5-473D-A2D1-209709226E44}"/>
              </a:ext>
            </a:extLst>
          </p:cNvPr>
          <p:cNvCxnSpPr/>
          <p:nvPr/>
        </p:nvCxnSpPr>
        <p:spPr>
          <a:xfrm flipH="1">
            <a:off x="5913120" y="857251"/>
            <a:ext cx="25617" cy="533018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99634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34908" y="322199"/>
            <a:ext cx="5109350" cy="3121193"/>
          </a:xfrm>
          <a:prstGeom prst="rect">
            <a:avLst/>
          </a:prstGeom>
        </p:spPr>
      </p:pic>
      <p:sp>
        <p:nvSpPr>
          <p:cNvPr id="4" name="Content Placeholder 6"/>
          <p:cNvSpPr txBox="1">
            <a:spLocks/>
          </p:cNvSpPr>
          <p:nvPr/>
        </p:nvSpPr>
        <p:spPr>
          <a:xfrm>
            <a:off x="7329551" y="3053610"/>
            <a:ext cx="1600200" cy="536972"/>
          </a:xfrm>
          <a:prstGeom prst="rect">
            <a:avLst/>
          </a:prstGeom>
        </p:spPr>
        <p:txBody>
          <a:bodyPr>
            <a:normAutofit/>
          </a:bodyPr>
          <a:lstStyle/>
          <a:p>
            <a:pPr>
              <a:spcBef>
                <a:spcPct val="20000"/>
              </a:spcBef>
              <a:defRPr/>
            </a:pPr>
            <a:r>
              <a:rPr lang="en-US" sz="825" i="1" dirty="0"/>
              <a:t>Source: </a:t>
            </a:r>
            <a:r>
              <a:rPr lang="en-US" sz="825" dirty="0" err="1"/>
              <a:t>Hutson</a:t>
            </a:r>
            <a:r>
              <a:rPr lang="en-US" sz="825" dirty="0"/>
              <a:t> et al., Estimated use of water in the United States 2000, USGS Circular 1268, 2004. </a:t>
            </a:r>
          </a:p>
        </p:txBody>
      </p:sp>
      <p:pic>
        <p:nvPicPr>
          <p:cNvPr id="5" name="Picture 2"/>
          <p:cNvPicPr>
            <a:picLocks noChangeAspect="1" noChangeArrowheads="1"/>
          </p:cNvPicPr>
          <p:nvPr/>
        </p:nvPicPr>
        <p:blipFill>
          <a:blip r:embed="rId4" cstate="print"/>
          <a:srcRect/>
          <a:stretch>
            <a:fillRect/>
          </a:stretch>
        </p:blipFill>
        <p:spPr bwMode="auto">
          <a:xfrm>
            <a:off x="4879101" y="4089180"/>
            <a:ext cx="4049610" cy="2717424"/>
          </a:xfrm>
          <a:prstGeom prst="rect">
            <a:avLst/>
          </a:prstGeom>
          <a:noFill/>
          <a:ln w="9525">
            <a:noFill/>
            <a:miter lim="800000"/>
            <a:headEnd/>
            <a:tailEnd/>
          </a:ln>
          <a:effectLst/>
        </p:spPr>
      </p:pic>
      <p:sp>
        <p:nvSpPr>
          <p:cNvPr id="6" name="TextBox 5"/>
          <p:cNvSpPr txBox="1"/>
          <p:nvPr/>
        </p:nvSpPr>
        <p:spPr>
          <a:xfrm>
            <a:off x="3860772" y="-9652"/>
            <a:ext cx="3998794" cy="461665"/>
          </a:xfrm>
          <a:prstGeom prst="rect">
            <a:avLst/>
          </a:prstGeom>
          <a:noFill/>
        </p:spPr>
        <p:txBody>
          <a:bodyPr wrap="square" rtlCol="0">
            <a:spAutoFit/>
          </a:bodyPr>
          <a:lstStyle/>
          <a:p>
            <a:pPr algn="ctr"/>
            <a:r>
              <a:rPr lang="en-US" sz="2400" dirty="0"/>
              <a:t>How much are we using?</a:t>
            </a:r>
          </a:p>
        </p:txBody>
      </p:sp>
      <p:sp>
        <p:nvSpPr>
          <p:cNvPr id="7" name="TextBox 6"/>
          <p:cNvSpPr txBox="1"/>
          <p:nvPr/>
        </p:nvSpPr>
        <p:spPr>
          <a:xfrm>
            <a:off x="5704809" y="3761740"/>
            <a:ext cx="2154757" cy="461665"/>
          </a:xfrm>
          <a:prstGeom prst="rect">
            <a:avLst/>
          </a:prstGeom>
          <a:noFill/>
        </p:spPr>
        <p:txBody>
          <a:bodyPr wrap="none" rtlCol="0">
            <a:spAutoFit/>
          </a:bodyPr>
          <a:lstStyle/>
          <a:p>
            <a:r>
              <a:rPr lang="en-US" sz="2400" dirty="0"/>
              <a:t>Who is using it?</a:t>
            </a:r>
          </a:p>
        </p:txBody>
      </p:sp>
      <p:sp>
        <p:nvSpPr>
          <p:cNvPr id="9" name="TextBox 8"/>
          <p:cNvSpPr txBox="1"/>
          <p:nvPr/>
        </p:nvSpPr>
        <p:spPr>
          <a:xfrm>
            <a:off x="209647" y="190403"/>
            <a:ext cx="2825261" cy="523220"/>
          </a:xfrm>
          <a:prstGeom prst="rect">
            <a:avLst/>
          </a:prstGeom>
          <a:noFill/>
        </p:spPr>
        <p:txBody>
          <a:bodyPr wrap="none" rtlCol="0">
            <a:spAutoFit/>
          </a:bodyPr>
          <a:lstStyle/>
          <a:p>
            <a:r>
              <a:rPr lang="en-US" sz="2800" b="1" dirty="0"/>
              <a:t>Water In the U.S</a:t>
            </a:r>
            <a:r>
              <a:rPr lang="en-US" sz="2800" b="1" dirty="0" smtClean="0"/>
              <a:t>.</a:t>
            </a:r>
            <a:endParaRPr lang="en-US" sz="2800" b="1" dirty="0"/>
          </a:p>
        </p:txBody>
      </p:sp>
      <p:pic>
        <p:nvPicPr>
          <p:cNvPr id="3" name="Picture 2"/>
          <p:cNvPicPr>
            <a:picLocks noChangeAspect="1"/>
          </p:cNvPicPr>
          <p:nvPr/>
        </p:nvPicPr>
        <p:blipFill>
          <a:blip r:embed="rId5"/>
          <a:stretch>
            <a:fillRect/>
          </a:stretch>
        </p:blipFill>
        <p:spPr>
          <a:xfrm>
            <a:off x="613348" y="3761740"/>
            <a:ext cx="3196608" cy="2930224"/>
          </a:xfrm>
          <a:prstGeom prst="rect">
            <a:avLst/>
          </a:prstGeom>
        </p:spPr>
      </p:pic>
      <p:sp>
        <p:nvSpPr>
          <p:cNvPr id="11" name="TextBox 10"/>
          <p:cNvSpPr txBox="1"/>
          <p:nvPr/>
        </p:nvSpPr>
        <p:spPr>
          <a:xfrm>
            <a:off x="490670" y="3435454"/>
            <a:ext cx="2830005" cy="461665"/>
          </a:xfrm>
          <a:prstGeom prst="rect">
            <a:avLst/>
          </a:prstGeom>
          <a:noFill/>
        </p:spPr>
        <p:txBody>
          <a:bodyPr wrap="none" rtlCol="0">
            <a:spAutoFit/>
          </a:bodyPr>
          <a:lstStyle/>
          <a:p>
            <a:r>
              <a:rPr lang="en-US" sz="2400" dirty="0" smtClean="0"/>
              <a:t>How is it being used?</a:t>
            </a:r>
            <a:endParaRPr lang="en-US" sz="2400" dirty="0"/>
          </a:p>
        </p:txBody>
      </p:sp>
    </p:spTree>
    <p:extLst>
      <p:ext uri="{BB962C8B-B14F-4D97-AF65-F5344CB8AC3E}">
        <p14:creationId xmlns:p14="http://schemas.microsoft.com/office/powerpoint/2010/main" val="114539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normAutofit/>
          </a:bodyPr>
          <a:lstStyle/>
          <a:p>
            <a:pPr marL="514350" indent="-514350">
              <a:spcBef>
                <a:spcPts val="0"/>
              </a:spcBef>
              <a:buNone/>
            </a:pPr>
            <a:endParaRPr lang="en-US" sz="1800" dirty="0" smtClean="0"/>
          </a:p>
          <a:p>
            <a:pPr marL="514350" indent="-514350">
              <a:spcBef>
                <a:spcPts val="0"/>
              </a:spcBef>
              <a:buNone/>
            </a:pPr>
            <a:r>
              <a:rPr lang="en-US" sz="1800" b="1" dirty="0" smtClean="0"/>
              <a:t>Runoff</a:t>
            </a:r>
            <a:r>
              <a:rPr lang="en-US" sz="1800" dirty="0" smtClean="0"/>
              <a:t>- That part of the precipitation that appears in surface streams. It is the same as streamflow</a:t>
            </a:r>
          </a:p>
        </p:txBody>
      </p:sp>
      <p:sp>
        <p:nvSpPr>
          <p:cNvPr id="4" name="TextBox 3"/>
          <p:cNvSpPr txBox="1"/>
          <p:nvPr/>
        </p:nvSpPr>
        <p:spPr>
          <a:xfrm>
            <a:off x="228600" y="304800"/>
            <a:ext cx="2423292" cy="461665"/>
          </a:xfrm>
          <a:prstGeom prst="rect">
            <a:avLst/>
          </a:prstGeom>
          <a:noFill/>
        </p:spPr>
        <p:txBody>
          <a:bodyPr wrap="none" rtlCol="0">
            <a:spAutoFit/>
          </a:bodyPr>
          <a:lstStyle/>
          <a:p>
            <a:r>
              <a:rPr lang="en-US" sz="2400" b="1" i="1" dirty="0" smtClean="0"/>
              <a:t>Some Definitions:</a:t>
            </a:r>
            <a:endParaRPr lang="en-US" sz="2400" b="1" i="1" dirty="0"/>
          </a:p>
        </p:txBody>
      </p:sp>
      <p:pic>
        <p:nvPicPr>
          <p:cNvPr id="5" name="Picture 4" descr="DSC02439.JPG"/>
          <p:cNvPicPr>
            <a:picLocks noChangeAspect="1"/>
          </p:cNvPicPr>
          <p:nvPr/>
        </p:nvPicPr>
        <p:blipFill>
          <a:blip r:embed="rId3" cstate="print"/>
          <a:stretch>
            <a:fillRect/>
          </a:stretch>
        </p:blipFill>
        <p:spPr>
          <a:xfrm>
            <a:off x="4826000" y="2286000"/>
            <a:ext cx="4165600" cy="3124200"/>
          </a:xfrm>
          <a:prstGeom prst="rect">
            <a:avLst/>
          </a:prstGeom>
        </p:spPr>
      </p:pic>
      <p:pic>
        <p:nvPicPr>
          <p:cNvPr id="6" name="Picture 5" descr="DSC02402.JPG"/>
          <p:cNvPicPr>
            <a:picLocks noChangeAspect="1"/>
          </p:cNvPicPr>
          <p:nvPr/>
        </p:nvPicPr>
        <p:blipFill>
          <a:blip r:embed="rId4" cstate="print"/>
          <a:stretch>
            <a:fillRect/>
          </a:stretch>
        </p:blipFill>
        <p:spPr>
          <a:xfrm>
            <a:off x="152400" y="3200400"/>
            <a:ext cx="4595000" cy="3446250"/>
          </a:xfrm>
          <a:prstGeom prst="rect">
            <a:avLst/>
          </a:prstGeom>
        </p:spPr>
      </p:pic>
    </p:spTree>
    <p:extLst>
      <p:ext uri="{BB962C8B-B14F-4D97-AF65-F5344CB8AC3E}">
        <p14:creationId xmlns:p14="http://schemas.microsoft.com/office/powerpoint/2010/main" val="35467913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84237"/>
            <a:ext cx="8229600" cy="2011363"/>
          </a:xfrm>
        </p:spPr>
        <p:txBody>
          <a:bodyPr>
            <a:normAutofit/>
          </a:bodyPr>
          <a:lstStyle/>
          <a:p>
            <a:pPr marL="514350" indent="-514350">
              <a:spcBef>
                <a:spcPts val="0"/>
              </a:spcBef>
              <a:buNone/>
            </a:pPr>
            <a:r>
              <a:rPr lang="en-US" sz="1800" b="1" dirty="0" smtClean="0"/>
              <a:t>Precipitation</a:t>
            </a:r>
            <a:r>
              <a:rPr lang="en-US" sz="1800" dirty="0" smtClean="0"/>
              <a:t>-  All water that falls from the atmosphere</a:t>
            </a:r>
          </a:p>
          <a:p>
            <a:pPr marL="514350" indent="-514350">
              <a:spcBef>
                <a:spcPts val="0"/>
              </a:spcBef>
              <a:buNone/>
            </a:pPr>
            <a:endParaRPr lang="en-US" sz="1800" b="1" dirty="0"/>
          </a:p>
          <a:p>
            <a:pPr marL="514350" indent="-514350">
              <a:spcBef>
                <a:spcPts val="0"/>
              </a:spcBef>
              <a:buNone/>
            </a:pPr>
            <a:r>
              <a:rPr lang="en-US" sz="1800" b="1" dirty="0" smtClean="0"/>
              <a:t>Evapotranspiration (ET)</a:t>
            </a:r>
            <a:r>
              <a:rPr lang="en-US" sz="1800" dirty="0" smtClean="0"/>
              <a:t>- A collective term -&gt; includes evaporation, transpiration, and sublimation.</a:t>
            </a:r>
          </a:p>
          <a:p>
            <a:pPr marL="514350" indent="-514350">
              <a:spcBef>
                <a:spcPts val="0"/>
              </a:spcBef>
              <a:buNone/>
            </a:pPr>
            <a:endParaRPr lang="en-US" sz="400" dirty="0" smtClean="0"/>
          </a:p>
          <a:p>
            <a:pPr marL="914400" lvl="1" indent="-225425">
              <a:spcBef>
                <a:spcPts val="0"/>
              </a:spcBef>
              <a:buFont typeface="Wingdings" pitchFamily="2" charset="2"/>
              <a:buChar char="§"/>
            </a:pPr>
            <a:r>
              <a:rPr lang="en-US" sz="1600" dirty="0" smtClean="0"/>
              <a:t>Of precipitation on the continents, most (62%) is </a:t>
            </a:r>
            <a:r>
              <a:rPr lang="en-US" sz="1600" dirty="0" err="1" smtClean="0"/>
              <a:t>evapotranspired</a:t>
            </a:r>
            <a:endParaRPr lang="en-US" sz="1600" dirty="0" smtClean="0"/>
          </a:p>
          <a:p>
            <a:pPr marL="514350" indent="-514350">
              <a:spcBef>
                <a:spcPts val="0"/>
              </a:spcBef>
              <a:buNone/>
            </a:pPr>
            <a:endParaRPr lang="en-US" sz="1100" dirty="0" smtClean="0"/>
          </a:p>
        </p:txBody>
      </p:sp>
      <p:sp>
        <p:nvSpPr>
          <p:cNvPr id="4" name="TextBox 3"/>
          <p:cNvSpPr txBox="1"/>
          <p:nvPr/>
        </p:nvSpPr>
        <p:spPr>
          <a:xfrm>
            <a:off x="228600" y="304800"/>
            <a:ext cx="2423292" cy="461665"/>
          </a:xfrm>
          <a:prstGeom prst="rect">
            <a:avLst/>
          </a:prstGeom>
          <a:noFill/>
        </p:spPr>
        <p:txBody>
          <a:bodyPr wrap="none" rtlCol="0">
            <a:spAutoFit/>
          </a:bodyPr>
          <a:lstStyle/>
          <a:p>
            <a:r>
              <a:rPr lang="en-US" sz="2400" b="1" i="1" dirty="0" smtClean="0"/>
              <a:t>Some Definitions:</a:t>
            </a:r>
            <a:endParaRPr lang="en-US" sz="2400" b="1" i="1" dirty="0"/>
          </a:p>
        </p:txBody>
      </p:sp>
      <p:pic>
        <p:nvPicPr>
          <p:cNvPr id="6" name="Picture 5" descr="DSC02400.JPG"/>
          <p:cNvPicPr>
            <a:picLocks noChangeAspect="1"/>
          </p:cNvPicPr>
          <p:nvPr/>
        </p:nvPicPr>
        <p:blipFill>
          <a:blip r:embed="rId3" cstate="print"/>
          <a:stretch>
            <a:fillRect/>
          </a:stretch>
        </p:blipFill>
        <p:spPr>
          <a:xfrm>
            <a:off x="3886200" y="2971800"/>
            <a:ext cx="4876800" cy="3657600"/>
          </a:xfrm>
          <a:prstGeom prst="rect">
            <a:avLst/>
          </a:prstGeom>
        </p:spPr>
      </p:pic>
      <p:pic>
        <p:nvPicPr>
          <p:cNvPr id="7" name="Picture 6" descr="transpiration.gif"/>
          <p:cNvPicPr>
            <a:picLocks noChangeAspect="1"/>
          </p:cNvPicPr>
          <p:nvPr/>
        </p:nvPicPr>
        <p:blipFill>
          <a:blip r:embed="rId4" cstate="print"/>
          <a:stretch>
            <a:fillRect/>
          </a:stretch>
        </p:blipFill>
        <p:spPr>
          <a:xfrm>
            <a:off x="457200" y="3429000"/>
            <a:ext cx="2219325" cy="1533525"/>
          </a:xfrm>
          <a:prstGeom prst="rect">
            <a:avLst/>
          </a:prstGeom>
        </p:spPr>
      </p:pic>
    </p:spTree>
    <p:extLst>
      <p:ext uri="{BB962C8B-B14F-4D97-AF65-F5344CB8AC3E}">
        <p14:creationId xmlns:p14="http://schemas.microsoft.com/office/powerpoint/2010/main" val="36512593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1"/>
            <a:ext cx="8229600" cy="4343399"/>
          </a:xfrm>
        </p:spPr>
        <p:txBody>
          <a:bodyPr>
            <a:normAutofit/>
          </a:bodyPr>
          <a:lstStyle/>
          <a:p>
            <a:pPr marL="514350" indent="-514350">
              <a:spcBef>
                <a:spcPts val="0"/>
              </a:spcBef>
              <a:buNone/>
            </a:pPr>
            <a:r>
              <a:rPr lang="en-US" sz="1800" b="1" dirty="0" smtClean="0"/>
              <a:t>Precipitation</a:t>
            </a:r>
            <a:r>
              <a:rPr lang="en-US" sz="1800" dirty="0" smtClean="0"/>
              <a:t>-  All water that falls from the atmosphere to the earth’s surface.</a:t>
            </a:r>
          </a:p>
          <a:p>
            <a:pPr marL="514350" indent="-514350">
              <a:spcBef>
                <a:spcPts val="0"/>
              </a:spcBef>
              <a:buNone/>
            </a:pPr>
            <a:endParaRPr lang="en-US" sz="1800" dirty="0" smtClean="0"/>
          </a:p>
          <a:p>
            <a:pPr marL="514350" indent="-514350">
              <a:spcBef>
                <a:spcPts val="0"/>
              </a:spcBef>
              <a:buNone/>
            </a:pPr>
            <a:r>
              <a:rPr lang="en-US" sz="1800" b="1" dirty="0" smtClean="0"/>
              <a:t>Evapotranspiration (ET)</a:t>
            </a:r>
            <a:r>
              <a:rPr lang="en-US" sz="1800" dirty="0" smtClean="0"/>
              <a:t>- </a:t>
            </a:r>
            <a:r>
              <a:rPr lang="en-US" sz="1800" dirty="0"/>
              <a:t>A collective term -&gt; includes evaporation, transpiration, and sublimation.</a:t>
            </a:r>
          </a:p>
          <a:p>
            <a:pPr marL="514350" indent="-514350">
              <a:spcBef>
                <a:spcPts val="0"/>
              </a:spcBef>
              <a:buNone/>
            </a:pPr>
            <a:endParaRPr lang="en-US" sz="400" dirty="0" smtClean="0"/>
          </a:p>
          <a:p>
            <a:pPr marL="914400" lvl="1" indent="-225425">
              <a:spcBef>
                <a:spcPts val="0"/>
              </a:spcBef>
              <a:buFont typeface="Wingdings" pitchFamily="2" charset="2"/>
              <a:buChar char="§"/>
            </a:pPr>
            <a:r>
              <a:rPr lang="en-US" sz="1600" dirty="0" smtClean="0"/>
              <a:t>Of precipitation on the continents, most (62%) is </a:t>
            </a:r>
            <a:r>
              <a:rPr lang="en-US" sz="1600" dirty="0" err="1" smtClean="0"/>
              <a:t>evapotranspired</a:t>
            </a:r>
            <a:endParaRPr lang="en-US" sz="1600" dirty="0" smtClean="0"/>
          </a:p>
          <a:p>
            <a:pPr marL="514350" indent="-514350">
              <a:spcBef>
                <a:spcPts val="0"/>
              </a:spcBef>
              <a:buNone/>
            </a:pPr>
            <a:endParaRPr lang="en-US" sz="1100" dirty="0" smtClean="0"/>
          </a:p>
          <a:p>
            <a:pPr marL="514350" indent="-514350">
              <a:spcBef>
                <a:spcPts val="0"/>
              </a:spcBef>
              <a:buNone/>
            </a:pPr>
            <a:r>
              <a:rPr lang="en-US" sz="1800" b="1" dirty="0" smtClean="0"/>
              <a:t>Potential Evapotranspiration (PE)</a:t>
            </a:r>
            <a:r>
              <a:rPr lang="en-US" sz="1800" dirty="0" smtClean="0"/>
              <a:t>- Water loss that will occur if there is no deficiency of water (a function of the energy of the environment under maximum water conditions).</a:t>
            </a:r>
          </a:p>
          <a:p>
            <a:pPr marL="514350" indent="-514350">
              <a:spcBef>
                <a:spcPts val="0"/>
              </a:spcBef>
              <a:buNone/>
            </a:pPr>
            <a:endParaRPr lang="en-US" sz="800" dirty="0" smtClean="0"/>
          </a:p>
          <a:p>
            <a:pPr marL="514350" indent="-514350">
              <a:spcBef>
                <a:spcPts val="0"/>
              </a:spcBef>
              <a:buNone/>
            </a:pPr>
            <a:endParaRPr lang="en-US" sz="1800" dirty="0" smtClean="0"/>
          </a:p>
        </p:txBody>
      </p:sp>
      <p:sp>
        <p:nvSpPr>
          <p:cNvPr id="4" name="TextBox 3"/>
          <p:cNvSpPr txBox="1"/>
          <p:nvPr/>
        </p:nvSpPr>
        <p:spPr>
          <a:xfrm>
            <a:off x="228600" y="304800"/>
            <a:ext cx="2423292" cy="461665"/>
          </a:xfrm>
          <a:prstGeom prst="rect">
            <a:avLst/>
          </a:prstGeom>
          <a:noFill/>
        </p:spPr>
        <p:txBody>
          <a:bodyPr wrap="none" rtlCol="0">
            <a:spAutoFit/>
          </a:bodyPr>
          <a:lstStyle/>
          <a:p>
            <a:r>
              <a:rPr lang="en-US" sz="2400" b="1" i="1" dirty="0" smtClean="0"/>
              <a:t>Some Definitions:</a:t>
            </a:r>
            <a:endParaRPr lang="en-US" sz="2400" b="1" i="1" dirty="0"/>
          </a:p>
        </p:txBody>
      </p:sp>
    </p:spTree>
    <p:extLst>
      <p:ext uri="{BB962C8B-B14F-4D97-AF65-F5344CB8AC3E}">
        <p14:creationId xmlns:p14="http://schemas.microsoft.com/office/powerpoint/2010/main" val="1325681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etter22.jpg"/>
          <p:cNvPicPr>
            <a:picLocks noGrp="1" noChangeAspect="1"/>
          </p:cNvPicPr>
          <p:nvPr>
            <p:ph idx="1"/>
          </p:nvPr>
        </p:nvPicPr>
        <p:blipFill>
          <a:blip r:embed="rId3" cstate="print"/>
          <a:stretch>
            <a:fillRect/>
          </a:stretch>
        </p:blipFill>
        <p:spPr>
          <a:xfrm>
            <a:off x="914400" y="0"/>
            <a:ext cx="7056876" cy="6858000"/>
          </a:xfrm>
        </p:spPr>
      </p:pic>
    </p:spTree>
    <p:extLst>
      <p:ext uri="{BB962C8B-B14F-4D97-AF65-F5344CB8AC3E}">
        <p14:creationId xmlns:p14="http://schemas.microsoft.com/office/powerpoint/2010/main" val="2551016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9647" y="190403"/>
            <a:ext cx="2825261" cy="523220"/>
          </a:xfrm>
          <a:prstGeom prst="rect">
            <a:avLst/>
          </a:prstGeom>
          <a:noFill/>
        </p:spPr>
        <p:txBody>
          <a:bodyPr wrap="none" rtlCol="0">
            <a:spAutoFit/>
          </a:bodyPr>
          <a:lstStyle/>
          <a:p>
            <a:r>
              <a:rPr lang="en-US" sz="2800" b="1" dirty="0"/>
              <a:t>Water In the U.S</a:t>
            </a:r>
            <a:r>
              <a:rPr lang="en-US" sz="2800" b="1" dirty="0" smtClean="0"/>
              <a:t>.</a:t>
            </a:r>
            <a:endParaRPr lang="en-US" sz="2800" b="1" dirty="0"/>
          </a:p>
        </p:txBody>
      </p:sp>
      <p:sp>
        <p:nvSpPr>
          <p:cNvPr id="3" name="Rectangle 2">
            <a:hlinkClick r:id="rId2"/>
          </p:cNvPr>
          <p:cNvSpPr/>
          <p:nvPr/>
        </p:nvSpPr>
        <p:spPr>
          <a:xfrm>
            <a:off x="2548211" y="2890372"/>
            <a:ext cx="4404026" cy="523220"/>
          </a:xfrm>
          <a:prstGeom prst="rect">
            <a:avLst/>
          </a:prstGeom>
        </p:spPr>
        <p:txBody>
          <a:bodyPr wrap="none">
            <a:spAutoFit/>
          </a:bodyPr>
          <a:lstStyle/>
          <a:p>
            <a:r>
              <a:rPr lang="en-US" sz="2800" dirty="0" smtClean="0"/>
              <a:t>How much water do we use?</a:t>
            </a:r>
            <a:endParaRPr lang="en-US" sz="2800" dirty="0"/>
          </a:p>
        </p:txBody>
      </p:sp>
    </p:spTree>
    <p:extLst>
      <p:ext uri="{BB962C8B-B14F-4D97-AF65-F5344CB8AC3E}">
        <p14:creationId xmlns:p14="http://schemas.microsoft.com/office/powerpoint/2010/main" val="30236451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77476" y="3258197"/>
            <a:ext cx="4386219" cy="3394327"/>
            <a:chOff x="457200" y="529980"/>
            <a:chExt cx="4572000" cy="3043827"/>
          </a:xfrm>
        </p:grpSpPr>
        <p:graphicFrame>
          <p:nvGraphicFramePr>
            <p:cNvPr id="3" name="Chart 2"/>
            <p:cNvGraphicFramePr/>
            <p:nvPr/>
          </p:nvGraphicFramePr>
          <p:xfrm>
            <a:off x="457200" y="68580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2240276" y="529980"/>
              <a:ext cx="1511525" cy="311638"/>
            </a:xfrm>
            <a:prstGeom prst="rect">
              <a:avLst/>
            </a:prstGeom>
            <a:noFill/>
          </p:spPr>
          <p:txBody>
            <a:bodyPr wrap="none" rtlCol="0">
              <a:spAutoFit/>
            </a:bodyPr>
            <a:lstStyle/>
            <a:p>
              <a:r>
                <a:rPr lang="en-US" sz="1050" dirty="0"/>
                <a:t>World Water Use</a:t>
              </a:r>
            </a:p>
          </p:txBody>
        </p:sp>
        <p:sp>
          <p:nvSpPr>
            <p:cNvPr id="5" name="TextBox 4"/>
            <p:cNvSpPr txBox="1"/>
            <p:nvPr/>
          </p:nvSpPr>
          <p:spPr>
            <a:xfrm>
              <a:off x="2590800" y="3290500"/>
              <a:ext cx="1161001" cy="283307"/>
            </a:xfrm>
            <a:prstGeom prst="rect">
              <a:avLst/>
            </a:prstGeom>
            <a:noFill/>
          </p:spPr>
          <p:txBody>
            <a:bodyPr wrap="none" rtlCol="0">
              <a:spAutoFit/>
            </a:bodyPr>
            <a:lstStyle/>
            <a:p>
              <a:r>
                <a:rPr lang="en-US" sz="900" b="1" dirty="0"/>
                <a:t>% of Total Use</a:t>
              </a:r>
            </a:p>
          </p:txBody>
        </p:sp>
      </p:grpSp>
      <p:graphicFrame>
        <p:nvGraphicFramePr>
          <p:cNvPr id="6" name="Table 5"/>
          <p:cNvGraphicFramePr>
            <a:graphicFrameLocks noGrp="1"/>
          </p:cNvGraphicFramePr>
          <p:nvPr>
            <p:extLst>
              <p:ext uri="{D42A27DB-BD31-4B8C-83A1-F6EECF244321}">
                <p14:modId xmlns:p14="http://schemas.microsoft.com/office/powerpoint/2010/main" val="2769332506"/>
              </p:ext>
            </p:extLst>
          </p:nvPr>
        </p:nvGraphicFramePr>
        <p:xfrm>
          <a:off x="5143499" y="518613"/>
          <a:ext cx="3236226" cy="2674168"/>
        </p:xfrm>
        <a:graphic>
          <a:graphicData uri="http://schemas.openxmlformats.org/drawingml/2006/table">
            <a:tbl>
              <a:tblPr firstRow="1" bandRow="1">
                <a:tableStyleId>{2D5ABB26-0587-4C30-8999-92F81FD0307C}</a:tableStyleId>
              </a:tblPr>
              <a:tblGrid>
                <a:gridCol w="1912315">
                  <a:extLst>
                    <a:ext uri="{9D8B030D-6E8A-4147-A177-3AD203B41FA5}">
                      <a16:colId xmlns:a16="http://schemas.microsoft.com/office/drawing/2014/main" val="20000"/>
                    </a:ext>
                  </a:extLst>
                </a:gridCol>
                <a:gridCol w="1323911">
                  <a:extLst>
                    <a:ext uri="{9D8B030D-6E8A-4147-A177-3AD203B41FA5}">
                      <a16:colId xmlns:a16="http://schemas.microsoft.com/office/drawing/2014/main" val="20001"/>
                    </a:ext>
                  </a:extLst>
                </a:gridCol>
              </a:tblGrid>
              <a:tr h="526880">
                <a:tc>
                  <a:txBody>
                    <a:bodyPr/>
                    <a:lstStyle/>
                    <a:p>
                      <a:pPr algn="ctr"/>
                      <a:r>
                        <a:rPr lang="en-US" sz="1100" b="1" dirty="0"/>
                        <a:t>Domestic Water Use (selected</a:t>
                      </a:r>
                      <a:r>
                        <a:rPr lang="en-US" sz="1100" b="1" baseline="0" dirty="0"/>
                        <a:t> countries)</a:t>
                      </a:r>
                      <a:endParaRPr lang="en-US" sz="1100" b="1" dirty="0"/>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[Gallons/day]</a:t>
                      </a: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8411">
                <a:tc>
                  <a:txBody>
                    <a:bodyPr/>
                    <a:lstStyle/>
                    <a:p>
                      <a:pPr algn="l"/>
                      <a:r>
                        <a:rPr lang="en-US" sz="900" dirty="0"/>
                        <a:t>Canada</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900" dirty="0"/>
                        <a:t>209</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268411">
                <a:tc>
                  <a:txBody>
                    <a:bodyPr/>
                    <a:lstStyle/>
                    <a:p>
                      <a:pPr algn="l"/>
                      <a:r>
                        <a:rPr lang="en-US" sz="900" dirty="0"/>
                        <a:t>U.S.</a:t>
                      </a: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900" dirty="0"/>
                        <a:t>176</a:t>
                      </a:r>
                    </a:p>
                  </a:txBody>
                  <a:tcPr marL="68580" marR="68580"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268411">
                <a:tc>
                  <a:txBody>
                    <a:bodyPr/>
                    <a:lstStyle/>
                    <a:p>
                      <a:pPr algn="l"/>
                      <a:r>
                        <a:rPr lang="en-US" sz="900" dirty="0"/>
                        <a:t>South Africa</a:t>
                      </a: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900" dirty="0"/>
                        <a:t>44</a:t>
                      </a:r>
                    </a:p>
                  </a:txBody>
                  <a:tcPr marL="68580" marR="68580"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268411">
                <a:tc>
                  <a:txBody>
                    <a:bodyPr/>
                    <a:lstStyle/>
                    <a:p>
                      <a:pPr algn="l"/>
                      <a:r>
                        <a:rPr lang="en-US" sz="900" dirty="0"/>
                        <a:t>Egypt</a:t>
                      </a: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900" dirty="0"/>
                        <a:t>40</a:t>
                      </a:r>
                    </a:p>
                  </a:txBody>
                  <a:tcPr marL="68580" marR="68580"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268411">
                <a:tc>
                  <a:txBody>
                    <a:bodyPr/>
                    <a:lstStyle/>
                    <a:p>
                      <a:pPr algn="l"/>
                      <a:r>
                        <a:rPr lang="en-US" sz="900" dirty="0"/>
                        <a:t>Costa Rica</a:t>
                      </a: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900" dirty="0"/>
                        <a:t>23</a:t>
                      </a:r>
                    </a:p>
                  </a:txBody>
                  <a:tcPr marL="68580" marR="68580"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268411">
                <a:tc>
                  <a:txBody>
                    <a:bodyPr/>
                    <a:lstStyle/>
                    <a:p>
                      <a:pPr algn="l"/>
                      <a:r>
                        <a:rPr lang="en-US" sz="900" dirty="0"/>
                        <a:t>Honduras</a:t>
                      </a: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900" dirty="0"/>
                        <a:t>9</a:t>
                      </a:r>
                    </a:p>
                  </a:txBody>
                  <a:tcPr marL="68580" marR="68580"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268411">
                <a:tc>
                  <a:txBody>
                    <a:bodyPr/>
                    <a:lstStyle/>
                    <a:p>
                      <a:pPr algn="l"/>
                      <a:r>
                        <a:rPr lang="en-US" sz="900" dirty="0"/>
                        <a:t>Ghana</a:t>
                      </a: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900" dirty="0"/>
                        <a:t>9</a:t>
                      </a:r>
                    </a:p>
                  </a:txBody>
                  <a:tcPr marL="68580" marR="68580"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268411">
                <a:tc>
                  <a:txBody>
                    <a:bodyPr/>
                    <a:lstStyle/>
                    <a:p>
                      <a:pPr algn="l"/>
                      <a:r>
                        <a:rPr lang="en-US" sz="900" dirty="0"/>
                        <a:t>Mozambique</a:t>
                      </a: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900" dirty="0"/>
                        <a:t>3</a:t>
                      </a: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TextBox 6"/>
          <p:cNvSpPr txBox="1"/>
          <p:nvPr/>
        </p:nvSpPr>
        <p:spPr>
          <a:xfrm>
            <a:off x="7153894" y="3143251"/>
            <a:ext cx="915635" cy="230832"/>
          </a:xfrm>
          <a:prstGeom prst="rect">
            <a:avLst/>
          </a:prstGeom>
          <a:noFill/>
        </p:spPr>
        <p:txBody>
          <a:bodyPr wrap="none" rtlCol="0">
            <a:spAutoFit/>
          </a:bodyPr>
          <a:lstStyle/>
          <a:p>
            <a:r>
              <a:rPr lang="en-US" sz="900" dirty="0"/>
              <a:t>www.water.org</a:t>
            </a:r>
          </a:p>
        </p:txBody>
      </p:sp>
      <p:sp>
        <p:nvSpPr>
          <p:cNvPr id="9" name="TextBox 8"/>
          <p:cNvSpPr txBox="1"/>
          <p:nvPr/>
        </p:nvSpPr>
        <p:spPr>
          <a:xfrm>
            <a:off x="277476" y="156980"/>
            <a:ext cx="2311851" cy="584775"/>
          </a:xfrm>
          <a:prstGeom prst="rect">
            <a:avLst/>
          </a:prstGeom>
          <a:noFill/>
        </p:spPr>
        <p:txBody>
          <a:bodyPr wrap="none" rtlCol="0">
            <a:spAutoFit/>
          </a:bodyPr>
          <a:lstStyle/>
          <a:p>
            <a:r>
              <a:rPr lang="en-US" sz="3200" b="1" dirty="0"/>
              <a:t>In the </a:t>
            </a:r>
            <a:r>
              <a:rPr lang="en-US" sz="3200" b="1" dirty="0" smtClean="0"/>
              <a:t>World</a:t>
            </a:r>
            <a:endParaRPr lang="en-US" sz="3200" b="1" dirty="0"/>
          </a:p>
        </p:txBody>
      </p:sp>
      <p:sp>
        <p:nvSpPr>
          <p:cNvPr id="11" name="Rectangle 10"/>
          <p:cNvSpPr/>
          <p:nvPr/>
        </p:nvSpPr>
        <p:spPr>
          <a:xfrm>
            <a:off x="4663695" y="3258197"/>
            <a:ext cx="4195834" cy="830997"/>
          </a:xfrm>
          <a:prstGeom prst="rect">
            <a:avLst/>
          </a:prstGeom>
        </p:spPr>
        <p:txBody>
          <a:bodyPr wrap="square">
            <a:spAutoFit/>
          </a:bodyPr>
          <a:lstStyle/>
          <a:p>
            <a:r>
              <a:rPr lang="en-US" sz="1600" b="1" i="1" dirty="0"/>
              <a:t>Per capita water consumption in developed countries is on average about 10 times more than in developing countries</a:t>
            </a:r>
          </a:p>
        </p:txBody>
      </p:sp>
      <p:pic>
        <p:nvPicPr>
          <p:cNvPr id="12" name="Picture 11" descr="wateruse1.jpg"/>
          <p:cNvPicPr>
            <a:picLocks noChangeAspect="1"/>
          </p:cNvPicPr>
          <p:nvPr/>
        </p:nvPicPr>
        <p:blipFill>
          <a:blip r:embed="rId4" cstate="print"/>
          <a:stretch>
            <a:fillRect/>
          </a:stretch>
        </p:blipFill>
        <p:spPr>
          <a:xfrm>
            <a:off x="850154" y="793869"/>
            <a:ext cx="3048245" cy="2678760"/>
          </a:xfrm>
          <a:prstGeom prst="rect">
            <a:avLst/>
          </a:prstGeom>
        </p:spPr>
      </p:pic>
      <p:sp>
        <p:nvSpPr>
          <p:cNvPr id="13" name="Rectangle 12"/>
          <p:cNvSpPr/>
          <p:nvPr/>
        </p:nvSpPr>
        <p:spPr>
          <a:xfrm>
            <a:off x="7399955" y="6375267"/>
            <a:ext cx="1675742" cy="346249"/>
          </a:xfrm>
          <a:prstGeom prst="rect">
            <a:avLst/>
          </a:prstGeom>
        </p:spPr>
        <p:txBody>
          <a:bodyPr wrap="square">
            <a:spAutoFit/>
          </a:bodyPr>
          <a:lstStyle/>
          <a:p>
            <a:r>
              <a:rPr lang="en-US" sz="825" dirty="0"/>
              <a:t>http://www.unwater.org/statistics_use.html</a:t>
            </a:r>
          </a:p>
        </p:txBody>
      </p:sp>
      <p:pic>
        <p:nvPicPr>
          <p:cNvPr id="14" name="Picture 13" descr="usepercentage.jpg"/>
          <p:cNvPicPr>
            <a:picLocks noChangeAspect="1"/>
          </p:cNvPicPr>
          <p:nvPr/>
        </p:nvPicPr>
        <p:blipFill>
          <a:blip r:embed="rId5" cstate="print"/>
          <a:stretch>
            <a:fillRect/>
          </a:stretch>
        </p:blipFill>
        <p:spPr>
          <a:xfrm>
            <a:off x="5584960" y="4348127"/>
            <a:ext cx="1931880" cy="2358815"/>
          </a:xfrm>
          <a:prstGeom prst="rect">
            <a:avLst/>
          </a:prstGeom>
        </p:spPr>
      </p:pic>
      <p:sp>
        <p:nvSpPr>
          <p:cNvPr id="2" name="TextBox 1"/>
          <p:cNvSpPr txBox="1"/>
          <p:nvPr/>
        </p:nvSpPr>
        <p:spPr>
          <a:xfrm>
            <a:off x="3069295" y="1512525"/>
            <a:ext cx="1658208" cy="369332"/>
          </a:xfrm>
          <a:prstGeom prst="rect">
            <a:avLst/>
          </a:prstGeom>
          <a:noFill/>
        </p:spPr>
        <p:txBody>
          <a:bodyPr wrap="square" rtlCol="0">
            <a:spAutoFit/>
          </a:bodyPr>
          <a:lstStyle/>
          <a:p>
            <a:r>
              <a:rPr lang="en-US" dirty="0" smtClean="0"/>
              <a:t>(37% in US)</a:t>
            </a:r>
            <a:endParaRPr lang="en-US" dirty="0"/>
          </a:p>
        </p:txBody>
      </p:sp>
      <p:sp>
        <p:nvSpPr>
          <p:cNvPr id="15" name="TextBox 14"/>
          <p:cNvSpPr txBox="1"/>
          <p:nvPr/>
        </p:nvSpPr>
        <p:spPr>
          <a:xfrm>
            <a:off x="1054942" y="2385361"/>
            <a:ext cx="1658208" cy="369332"/>
          </a:xfrm>
          <a:prstGeom prst="rect">
            <a:avLst/>
          </a:prstGeom>
          <a:noFill/>
        </p:spPr>
        <p:txBody>
          <a:bodyPr wrap="square" rtlCol="0">
            <a:spAutoFit/>
          </a:bodyPr>
          <a:lstStyle/>
          <a:p>
            <a:r>
              <a:rPr lang="en-US" dirty="0" smtClean="0"/>
              <a:t>(5% in US)</a:t>
            </a:r>
            <a:endParaRPr lang="en-US" dirty="0"/>
          </a:p>
        </p:txBody>
      </p:sp>
      <p:sp>
        <p:nvSpPr>
          <p:cNvPr id="16" name="TextBox 15"/>
          <p:cNvSpPr txBox="1"/>
          <p:nvPr/>
        </p:nvSpPr>
        <p:spPr>
          <a:xfrm>
            <a:off x="513596" y="1671031"/>
            <a:ext cx="1658208" cy="369332"/>
          </a:xfrm>
          <a:prstGeom prst="rect">
            <a:avLst/>
          </a:prstGeom>
          <a:noFill/>
        </p:spPr>
        <p:txBody>
          <a:bodyPr wrap="square" rtlCol="0">
            <a:spAutoFit/>
          </a:bodyPr>
          <a:lstStyle/>
          <a:p>
            <a:r>
              <a:rPr lang="en-US" dirty="0" smtClean="0"/>
              <a:t>(12% in US)</a:t>
            </a:r>
            <a:endParaRPr lang="en-US" dirty="0"/>
          </a:p>
        </p:txBody>
      </p:sp>
    </p:spTree>
    <p:extLst>
      <p:ext uri="{BB962C8B-B14F-4D97-AF65-F5344CB8AC3E}">
        <p14:creationId xmlns:p14="http://schemas.microsoft.com/office/powerpoint/2010/main" val="34306400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1371601" y="189592"/>
            <a:ext cx="6293750" cy="651272"/>
          </a:xfrm>
          <a:prstGeom prst="rect">
            <a:avLst/>
          </a:prstGeom>
        </p:spPr>
        <p:txBody>
          <a:bodyPr vert="horz" lIns="68580" tIns="34290" rIns="68580" bIns="34290" rtlCol="0" anchor="ctr">
            <a:noAutofit/>
          </a:bodyPr>
          <a:lstStyle/>
          <a:p>
            <a:pPr algn="ctr">
              <a:spcBef>
                <a:spcPct val="0"/>
              </a:spcBef>
              <a:defRPr/>
            </a:pPr>
            <a:r>
              <a:rPr lang="en-US" sz="3600" dirty="0">
                <a:latin typeface="+mj-lt"/>
                <a:ea typeface="+mj-ea"/>
                <a:cs typeface="+mj-cs"/>
              </a:rPr>
              <a:t>Water Content of </a:t>
            </a:r>
            <a:r>
              <a:rPr lang="en-US" sz="3600" dirty="0" smtClean="0">
                <a:latin typeface="+mj-lt"/>
                <a:ea typeface="+mj-ea"/>
                <a:cs typeface="+mj-cs"/>
              </a:rPr>
              <a:t>Things </a:t>
            </a:r>
            <a:endParaRPr lang="en-US" sz="3600" dirty="0">
              <a:latin typeface="+mj-lt"/>
              <a:ea typeface="+mj-ea"/>
              <a:cs typeface="+mj-cs"/>
            </a:endParaRPr>
          </a:p>
        </p:txBody>
      </p:sp>
      <p:graphicFrame>
        <p:nvGraphicFramePr>
          <p:cNvPr id="5" name="Table 4"/>
          <p:cNvGraphicFramePr>
            <a:graphicFrameLocks noGrp="1"/>
          </p:cNvGraphicFramePr>
          <p:nvPr>
            <p:extLst>
              <p:ext uri="{D42A27DB-BD31-4B8C-83A1-F6EECF244321}">
                <p14:modId xmlns:p14="http://schemas.microsoft.com/office/powerpoint/2010/main" val="3927533990"/>
              </p:ext>
            </p:extLst>
          </p:nvPr>
        </p:nvGraphicFramePr>
        <p:xfrm>
          <a:off x="5029201" y="1011014"/>
          <a:ext cx="3254992" cy="4949020"/>
        </p:xfrm>
        <a:graphic>
          <a:graphicData uri="http://schemas.openxmlformats.org/drawingml/2006/table">
            <a:tbl>
              <a:tblPr firstRow="1" bandRow="1">
                <a:tableStyleId>{2D5ABB26-0587-4C30-8999-92F81FD0307C}</a:tableStyleId>
              </a:tblPr>
              <a:tblGrid>
                <a:gridCol w="1627496">
                  <a:extLst>
                    <a:ext uri="{9D8B030D-6E8A-4147-A177-3AD203B41FA5}">
                      <a16:colId xmlns:a16="http://schemas.microsoft.com/office/drawing/2014/main" val="20000"/>
                    </a:ext>
                  </a:extLst>
                </a:gridCol>
                <a:gridCol w="1627496">
                  <a:extLst>
                    <a:ext uri="{9D8B030D-6E8A-4147-A177-3AD203B41FA5}">
                      <a16:colId xmlns:a16="http://schemas.microsoft.com/office/drawing/2014/main" val="20001"/>
                    </a:ext>
                  </a:extLst>
                </a:gridCol>
              </a:tblGrid>
              <a:tr h="291280">
                <a:tc>
                  <a:txBody>
                    <a:bodyPr/>
                    <a:lstStyle/>
                    <a:p>
                      <a:pPr algn="ctr"/>
                      <a:r>
                        <a:rPr lang="en-US" sz="1200" b="1" dirty="0"/>
                        <a:t>Item</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t>Liters of water</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3626">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a:t>Beverages</a:t>
                      </a:r>
                      <a:r>
                        <a:rPr lang="en-US" sz="1100" b="1" baseline="0" dirty="0"/>
                        <a:t> (per L)</a:t>
                      </a:r>
                      <a:endParaRPr lang="en-US" sz="1100" b="1"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sz="1100" dirty="0"/>
                    </a:p>
                  </a:txBody>
                  <a:tcPr/>
                </a:tc>
                <a:extLst>
                  <a:ext uri="{0D108BD9-81ED-4DB2-BD59-A6C34878D82A}">
                    <a16:rowId xmlns:a16="http://schemas.microsoft.com/office/drawing/2014/main" val="10001"/>
                  </a:ext>
                </a:extLst>
              </a:tr>
              <a:tr h="2736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Glass of water</a:t>
                      </a: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dirty="0"/>
                        <a:t>~1</a:t>
                      </a:r>
                    </a:p>
                  </a:txBody>
                  <a:tcPr marL="68580" marR="68580" marT="34290" marB="3429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273626">
                <a:tc>
                  <a:txBody>
                    <a:bodyPr/>
                    <a:lstStyle/>
                    <a:p>
                      <a:r>
                        <a:rPr lang="en-US" sz="1100" dirty="0"/>
                        <a:t>Bottled water</a:t>
                      </a: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dirty="0"/>
                        <a:t>3-4</a:t>
                      </a:r>
                    </a:p>
                  </a:txBody>
                  <a:tcPr marL="68580" marR="68580" marT="34290" marB="3429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273626">
                <a:tc>
                  <a:txBody>
                    <a:bodyPr/>
                    <a:lstStyle/>
                    <a:p>
                      <a:r>
                        <a:rPr lang="en-US" sz="1100" dirty="0"/>
                        <a:t>Glass of beer</a:t>
                      </a: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dirty="0"/>
                        <a:t>300</a:t>
                      </a:r>
                    </a:p>
                  </a:txBody>
                  <a:tcPr marL="68580" marR="68580" marT="34290" marB="3429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279724">
                <a:tc gridSpan="2">
                  <a:txBody>
                    <a:bodyPr/>
                    <a:lstStyle/>
                    <a:p>
                      <a:pPr algn="ctr"/>
                      <a:r>
                        <a:rPr lang="en-US" sz="1100" b="1" dirty="0"/>
                        <a:t>Produced Goods (per Kg)</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100" b="1" dirty="0"/>
                    </a:p>
                  </a:txBody>
                  <a:tcPr/>
                </a:tc>
                <a:extLst>
                  <a:ext uri="{0D108BD9-81ED-4DB2-BD59-A6C34878D82A}">
                    <a16:rowId xmlns:a16="http://schemas.microsoft.com/office/drawing/2014/main" val="10005"/>
                  </a:ext>
                </a:extLst>
              </a:tr>
              <a:tr h="273626">
                <a:tc>
                  <a:txBody>
                    <a:bodyPr/>
                    <a:lstStyle/>
                    <a:p>
                      <a:r>
                        <a:rPr lang="en-US" sz="1100" dirty="0"/>
                        <a:t>Roasted coffee</a:t>
                      </a: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dirty="0"/>
                        <a:t>21,000</a:t>
                      </a:r>
                    </a:p>
                  </a:txBody>
                  <a:tcPr marL="68580" marR="68580" marT="34290" marB="3429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273626">
                <a:tc>
                  <a:txBody>
                    <a:bodyPr/>
                    <a:lstStyle/>
                    <a:p>
                      <a:r>
                        <a:rPr lang="en-US" sz="1100" dirty="0"/>
                        <a:t>Tea</a:t>
                      </a: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dirty="0"/>
                        <a:t>9,200</a:t>
                      </a:r>
                    </a:p>
                  </a:txBody>
                  <a:tcPr marL="68580" marR="68580" marT="34290" marB="3429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273626">
                <a:tc>
                  <a:txBody>
                    <a:bodyPr/>
                    <a:lstStyle/>
                    <a:p>
                      <a:r>
                        <a:rPr lang="en-US" sz="1100" dirty="0"/>
                        <a:t>Cotton Textile</a:t>
                      </a: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dirty="0"/>
                        <a:t>11,000</a:t>
                      </a:r>
                    </a:p>
                  </a:txBody>
                  <a:tcPr marL="68580" marR="68580" marT="34290" marB="3429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r h="273626">
                <a:tc>
                  <a:txBody>
                    <a:bodyPr/>
                    <a:lstStyle/>
                    <a:p>
                      <a:r>
                        <a:rPr lang="en-US" sz="1100" dirty="0"/>
                        <a:t>Microchip</a:t>
                      </a: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dirty="0"/>
                        <a:t>16,000</a:t>
                      </a:r>
                    </a:p>
                  </a:txBody>
                  <a:tcPr marL="68580" marR="68580" marT="34290" marB="3429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273626">
                <a:tc>
                  <a:txBody>
                    <a:bodyPr/>
                    <a:lstStyle/>
                    <a:p>
                      <a:r>
                        <a:rPr lang="en-US" sz="1100" dirty="0"/>
                        <a:t>Hamburger</a:t>
                      </a: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dirty="0"/>
                        <a:t>16,000</a:t>
                      </a:r>
                    </a:p>
                  </a:txBody>
                  <a:tcPr marL="68580" marR="68580" marT="34290" marB="3429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273626">
                <a:tc gridSpan="2">
                  <a:txBody>
                    <a:bodyPr/>
                    <a:lstStyle/>
                    <a:p>
                      <a:pPr algn="ctr"/>
                      <a:r>
                        <a:rPr lang="en-US" sz="1100" b="1" dirty="0"/>
                        <a:t>Crops</a:t>
                      </a:r>
                      <a:r>
                        <a:rPr lang="en-US" sz="1100" b="1" baseline="0" dirty="0"/>
                        <a:t> (per Kg)</a:t>
                      </a:r>
                      <a:endParaRPr lang="en-US" sz="1100" b="1"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100" b="1" dirty="0"/>
                    </a:p>
                  </a:txBody>
                  <a:tcPr/>
                </a:tc>
                <a:extLst>
                  <a:ext uri="{0D108BD9-81ED-4DB2-BD59-A6C34878D82A}">
                    <a16:rowId xmlns:a16="http://schemas.microsoft.com/office/drawing/2014/main" val="10011"/>
                  </a:ext>
                </a:extLst>
              </a:tr>
              <a:tr h="273626">
                <a:tc>
                  <a:txBody>
                    <a:bodyPr/>
                    <a:lstStyle/>
                    <a:p>
                      <a:r>
                        <a:rPr lang="en-US" sz="1100" dirty="0"/>
                        <a:t>Corn</a:t>
                      </a: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dirty="0"/>
                        <a:t>900</a:t>
                      </a:r>
                    </a:p>
                  </a:txBody>
                  <a:tcPr marL="68580" marR="68580" marT="34290" marB="3429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2"/>
                  </a:ext>
                </a:extLst>
              </a:tr>
              <a:tr h="273626">
                <a:tc>
                  <a:txBody>
                    <a:bodyPr/>
                    <a:lstStyle/>
                    <a:p>
                      <a:r>
                        <a:rPr lang="en-US" sz="1100" dirty="0"/>
                        <a:t>Sugar</a:t>
                      </a: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dirty="0"/>
                        <a:t>1,500</a:t>
                      </a:r>
                    </a:p>
                  </a:txBody>
                  <a:tcPr marL="68580" marR="68580" marT="34290" marB="3429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3"/>
                  </a:ext>
                </a:extLst>
              </a:tr>
              <a:tr h="273626">
                <a:tc gridSpan="2">
                  <a:txBody>
                    <a:bodyPr/>
                    <a:lstStyle/>
                    <a:p>
                      <a:pPr algn="ctr"/>
                      <a:r>
                        <a:rPr lang="en-US" sz="1100" b="1" dirty="0"/>
                        <a:t>Assorted animals</a:t>
                      </a:r>
                      <a:r>
                        <a:rPr lang="en-US" sz="1100" b="1" baseline="0" dirty="0"/>
                        <a:t> (per Kg meat)</a:t>
                      </a:r>
                      <a:endParaRPr lang="en-US" sz="1100" b="1"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100" b="1" dirty="0"/>
                    </a:p>
                  </a:txBody>
                  <a:tcPr/>
                </a:tc>
                <a:extLst>
                  <a:ext uri="{0D108BD9-81ED-4DB2-BD59-A6C34878D82A}">
                    <a16:rowId xmlns:a16="http://schemas.microsoft.com/office/drawing/2014/main" val="10014"/>
                  </a:ext>
                </a:extLst>
              </a:tr>
              <a:tr h="273626">
                <a:tc>
                  <a:txBody>
                    <a:bodyPr/>
                    <a:lstStyle/>
                    <a:p>
                      <a:r>
                        <a:rPr lang="en-US" sz="1100" dirty="0"/>
                        <a:t>Goat</a:t>
                      </a: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dirty="0"/>
                        <a:t>4,000</a:t>
                      </a:r>
                    </a:p>
                  </a:txBody>
                  <a:tcPr marL="68580" marR="68580" marT="34290" marB="3429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5"/>
                  </a:ext>
                </a:extLst>
              </a:tr>
              <a:tr h="273626">
                <a:tc>
                  <a:txBody>
                    <a:bodyPr/>
                    <a:lstStyle/>
                    <a:p>
                      <a:r>
                        <a:rPr lang="en-US" sz="1100" dirty="0"/>
                        <a:t>Beef</a:t>
                      </a:r>
                    </a:p>
                  </a:txBody>
                  <a:tcPr marL="68580" marR="68580" marT="34290" marB="34290">
                    <a:lnL w="12700" cap="flat" cmpd="sng" algn="ctr">
                      <a:solidFill>
                        <a:schemeClr val="tx1"/>
                      </a:solidFill>
                      <a:prstDash val="solid"/>
                      <a:round/>
                      <a:headEnd type="none" w="med" len="med"/>
                      <a:tailEnd type="none" w="med" len="med"/>
                    </a:lnL>
                  </a:tcPr>
                </a:tc>
                <a:tc>
                  <a:txBody>
                    <a:bodyPr/>
                    <a:lstStyle/>
                    <a:p>
                      <a:pPr algn="ctr"/>
                      <a:r>
                        <a:rPr lang="en-US" sz="1100" dirty="0"/>
                        <a:t>15,000-70,000</a:t>
                      </a:r>
                    </a:p>
                  </a:txBody>
                  <a:tcPr marL="68580" marR="68580" marT="34290" marB="3429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6"/>
                  </a:ext>
                </a:extLst>
              </a:tr>
              <a:tr h="273626">
                <a:tc>
                  <a:txBody>
                    <a:bodyPr/>
                    <a:lstStyle/>
                    <a:p>
                      <a:r>
                        <a:rPr lang="en-US" sz="1100" dirty="0"/>
                        <a:t>Chicken</a:t>
                      </a: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100" dirty="0"/>
                        <a:t>3,500-5,700</a:t>
                      </a:r>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bl>
          </a:graphicData>
        </a:graphic>
      </p:graphicFrame>
      <p:sp>
        <p:nvSpPr>
          <p:cNvPr id="6" name="Content Placeholder 6"/>
          <p:cNvSpPr>
            <a:spLocks noGrp="1"/>
          </p:cNvSpPr>
          <p:nvPr>
            <p:ph idx="1"/>
          </p:nvPr>
        </p:nvSpPr>
        <p:spPr>
          <a:xfrm>
            <a:off x="5309832" y="6130184"/>
            <a:ext cx="2800350" cy="514350"/>
          </a:xfrm>
        </p:spPr>
        <p:txBody>
          <a:bodyPr>
            <a:normAutofit/>
          </a:bodyPr>
          <a:lstStyle/>
          <a:p>
            <a:pPr marL="0" indent="0">
              <a:buNone/>
            </a:pPr>
            <a:r>
              <a:rPr lang="en-US" sz="825" i="1" dirty="0"/>
              <a:t>Source: </a:t>
            </a:r>
            <a:r>
              <a:rPr lang="en-US" sz="825" dirty="0" err="1"/>
              <a:t>Gleick</a:t>
            </a:r>
            <a:r>
              <a:rPr lang="en-US" sz="825" dirty="0"/>
              <a:t> et al., The World’s Water 2008-2009 The Biennial Report on Freshwater Resources, Island Press, Washington, D.C., 2009.</a:t>
            </a:r>
          </a:p>
        </p:txBody>
      </p:sp>
      <p:sp>
        <p:nvSpPr>
          <p:cNvPr id="7" name="TextBox 6"/>
          <p:cNvSpPr txBox="1"/>
          <p:nvPr/>
        </p:nvSpPr>
        <p:spPr>
          <a:xfrm>
            <a:off x="457415" y="2314571"/>
            <a:ext cx="2742674" cy="338554"/>
          </a:xfrm>
          <a:prstGeom prst="rect">
            <a:avLst/>
          </a:prstGeom>
          <a:noFill/>
        </p:spPr>
        <p:txBody>
          <a:bodyPr wrap="none" rtlCol="0">
            <a:spAutoFit/>
          </a:bodyPr>
          <a:lstStyle/>
          <a:p>
            <a:r>
              <a:rPr lang="en-US" sz="1600" i="1" dirty="0"/>
              <a:t>Note:</a:t>
            </a:r>
            <a:r>
              <a:rPr lang="en-US" sz="1600" dirty="0"/>
              <a:t> 1L of water weighs ~1kg</a:t>
            </a:r>
          </a:p>
        </p:txBody>
      </p:sp>
      <p:sp>
        <p:nvSpPr>
          <p:cNvPr id="8" name="TextBox 7"/>
          <p:cNvSpPr txBox="1"/>
          <p:nvPr/>
        </p:nvSpPr>
        <p:spPr>
          <a:xfrm>
            <a:off x="457415" y="1333081"/>
            <a:ext cx="4571786" cy="1015663"/>
          </a:xfrm>
          <a:prstGeom prst="rect">
            <a:avLst/>
          </a:prstGeom>
          <a:noFill/>
        </p:spPr>
        <p:txBody>
          <a:bodyPr wrap="square" rtlCol="0">
            <a:spAutoFit/>
          </a:bodyPr>
          <a:lstStyle/>
          <a:p>
            <a:r>
              <a:rPr lang="en-US" sz="2000" b="1" i="1" dirty="0"/>
              <a:t>You:</a:t>
            </a:r>
            <a:r>
              <a:rPr lang="en-US" sz="2000" dirty="0"/>
              <a:t> </a:t>
            </a:r>
          </a:p>
          <a:p>
            <a:pPr>
              <a:buFont typeface="Arial" pitchFamily="34" charset="0"/>
              <a:buChar char="•"/>
            </a:pPr>
            <a:r>
              <a:rPr lang="en-US" sz="2000" dirty="0"/>
              <a:t> The human body is ~65% water</a:t>
            </a:r>
          </a:p>
          <a:p>
            <a:pPr>
              <a:buFont typeface="Arial" pitchFamily="34" charset="0"/>
              <a:buChar char="•"/>
            </a:pPr>
            <a:r>
              <a:rPr lang="en-US" sz="2000" dirty="0"/>
              <a:t> Typical consumption is 2-3 liters/day</a:t>
            </a:r>
          </a:p>
        </p:txBody>
      </p:sp>
      <p:graphicFrame>
        <p:nvGraphicFramePr>
          <p:cNvPr id="9" name="Chart 8"/>
          <p:cNvGraphicFramePr/>
          <p:nvPr>
            <p:extLst>
              <p:ext uri="{D42A27DB-BD31-4B8C-83A1-F6EECF244321}">
                <p14:modId xmlns:p14="http://schemas.microsoft.com/office/powerpoint/2010/main" val="554595393"/>
              </p:ext>
            </p:extLst>
          </p:nvPr>
        </p:nvGraphicFramePr>
        <p:xfrm>
          <a:off x="163773" y="3200400"/>
          <a:ext cx="4465377" cy="29683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018845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499" y="217578"/>
            <a:ext cx="8229600" cy="411162"/>
          </a:xfrm>
        </p:spPr>
        <p:txBody>
          <a:bodyPr>
            <a:noAutofit/>
          </a:bodyPr>
          <a:lstStyle/>
          <a:p>
            <a:r>
              <a:rPr lang="en-US" sz="2000" b="1" dirty="0" smtClean="0"/>
              <a:t>Relative Merits of Surface and Subsurface Reservoirs</a:t>
            </a:r>
            <a:endParaRPr lang="en-US" sz="2000" b="1" dirty="0"/>
          </a:p>
        </p:txBody>
      </p:sp>
      <p:graphicFrame>
        <p:nvGraphicFramePr>
          <p:cNvPr id="4" name="Content Placeholder 3"/>
          <p:cNvGraphicFramePr>
            <a:graphicFrameLocks noGrp="1"/>
          </p:cNvGraphicFramePr>
          <p:nvPr>
            <p:ph idx="1"/>
          </p:nvPr>
        </p:nvGraphicFramePr>
        <p:xfrm>
          <a:off x="428625" y="914400"/>
          <a:ext cx="8305800" cy="2381340"/>
        </p:xfrm>
        <a:graphic>
          <a:graphicData uri="http://schemas.openxmlformats.org/drawingml/2006/table">
            <a:tbl>
              <a:tblPr firstRow="1" bandRow="1">
                <a:tableStyleId>{2D5ABB26-0587-4C30-8999-92F81FD0307C}</a:tableStyleId>
              </a:tblPr>
              <a:tblGrid>
                <a:gridCol w="4152900">
                  <a:extLst>
                    <a:ext uri="{9D8B030D-6E8A-4147-A177-3AD203B41FA5}">
                      <a16:colId xmlns:a16="http://schemas.microsoft.com/office/drawing/2014/main" val="20000"/>
                    </a:ext>
                  </a:extLst>
                </a:gridCol>
                <a:gridCol w="4152900">
                  <a:extLst>
                    <a:ext uri="{9D8B030D-6E8A-4147-A177-3AD203B41FA5}">
                      <a16:colId xmlns:a16="http://schemas.microsoft.com/office/drawing/2014/main" val="20001"/>
                    </a:ext>
                  </a:extLst>
                </a:gridCol>
              </a:tblGrid>
              <a:tr h="309289">
                <a:tc>
                  <a:txBody>
                    <a:bodyPr/>
                    <a:lstStyle/>
                    <a:p>
                      <a:pPr algn="ctr"/>
                      <a:r>
                        <a:rPr lang="en-US" sz="1600" dirty="0" smtClean="0"/>
                        <a:t>Surface</a:t>
                      </a:r>
                      <a:r>
                        <a:rPr lang="en-US" sz="1600" baseline="0" dirty="0" smtClean="0"/>
                        <a:t> Reservoirs</a:t>
                      </a:r>
                      <a:endParaRPr lang="en-US" sz="16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Subsurface Reservoirs</a:t>
                      </a:r>
                      <a:endParaRPr lang="en-US" sz="16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1171">
                <a:tc>
                  <a:txBody>
                    <a:bodyPr/>
                    <a:lstStyle/>
                    <a:p>
                      <a:r>
                        <a:rPr lang="en-US" sz="1400" b="1" dirty="0" smtClean="0"/>
                        <a:t>Disadvantages</a:t>
                      </a:r>
                      <a:endParaRPr lang="en-US" sz="1400" b="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1400" b="1" dirty="0" smtClean="0"/>
                        <a:t>Advantages</a:t>
                      </a:r>
                      <a:endParaRPr lang="en-US" sz="1400"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290210">
                <a:tc>
                  <a:txBody>
                    <a:bodyPr/>
                    <a:lstStyle/>
                    <a:p>
                      <a:r>
                        <a:rPr lang="en-US" sz="1200" dirty="0" smtClean="0"/>
                        <a:t>Few new sites free (in USA)</a:t>
                      </a:r>
                      <a:endParaRPr lang="en-US" sz="1200" dirty="0"/>
                    </a:p>
                  </a:txBody>
                  <a:tcPr>
                    <a:lnL w="12700" cap="flat" cmpd="sng" algn="ctr">
                      <a:solidFill>
                        <a:schemeClr val="tx1"/>
                      </a:solidFill>
                      <a:prstDash val="solid"/>
                      <a:round/>
                      <a:headEnd type="none" w="med" len="med"/>
                      <a:tailEnd type="none" w="med" len="med"/>
                    </a:lnL>
                  </a:tcPr>
                </a:tc>
                <a:tc>
                  <a:txBody>
                    <a:bodyPr/>
                    <a:lstStyle/>
                    <a:p>
                      <a:r>
                        <a:rPr lang="en-US" sz="1200" dirty="0" smtClean="0"/>
                        <a:t>Many large-capacity sites available</a:t>
                      </a:r>
                      <a:endParaRPr lang="en-US" sz="12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290210">
                <a:tc>
                  <a:txBody>
                    <a:bodyPr/>
                    <a:lstStyle/>
                    <a:p>
                      <a:r>
                        <a:rPr lang="en-US" sz="1200" dirty="0" smtClean="0"/>
                        <a:t>High evaporative loss, even in humid climates</a:t>
                      </a:r>
                    </a:p>
                  </a:txBody>
                  <a:tcPr>
                    <a:lnL w="12700" cap="flat" cmpd="sng" algn="ctr">
                      <a:solidFill>
                        <a:schemeClr val="tx1"/>
                      </a:solidFill>
                      <a:prstDash val="solid"/>
                      <a:round/>
                      <a:headEnd type="none" w="med" len="med"/>
                      <a:tailEnd type="none" w="med" len="med"/>
                    </a:lnL>
                  </a:tcPr>
                </a:tc>
                <a:tc>
                  <a:txBody>
                    <a:bodyPr/>
                    <a:lstStyle/>
                    <a:p>
                      <a:r>
                        <a:rPr lang="en-US" sz="1200" dirty="0" smtClean="0"/>
                        <a:t>Practically</a:t>
                      </a:r>
                      <a:r>
                        <a:rPr lang="en-US" sz="1200" baseline="0" dirty="0" smtClean="0"/>
                        <a:t> no evaporative loss</a:t>
                      </a:r>
                      <a:endParaRPr lang="en-US" sz="12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290210">
                <a:tc>
                  <a:txBody>
                    <a:bodyPr/>
                    <a:lstStyle/>
                    <a:p>
                      <a:r>
                        <a:rPr lang="en-US" sz="1200" dirty="0" smtClean="0"/>
                        <a:t>Need large areas of land</a:t>
                      </a:r>
                      <a:endParaRPr lang="en-US" sz="1200" dirty="0"/>
                    </a:p>
                  </a:txBody>
                  <a:tcPr>
                    <a:lnL w="12700" cap="flat" cmpd="sng" algn="ctr">
                      <a:solidFill>
                        <a:schemeClr val="tx1"/>
                      </a:solidFill>
                      <a:prstDash val="solid"/>
                      <a:round/>
                      <a:headEnd type="none" w="med" len="med"/>
                      <a:tailEnd type="none" w="med" len="med"/>
                    </a:lnL>
                  </a:tcPr>
                </a:tc>
                <a:tc>
                  <a:txBody>
                    <a:bodyPr/>
                    <a:lstStyle/>
                    <a:p>
                      <a:r>
                        <a:rPr lang="en-US" sz="1200" dirty="0" smtClean="0"/>
                        <a:t>Need very small areas of land </a:t>
                      </a:r>
                      <a:endParaRPr lang="en-US" sz="12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290210">
                <a:tc>
                  <a:txBody>
                    <a:bodyPr/>
                    <a:lstStyle/>
                    <a:p>
                      <a:r>
                        <a:rPr lang="en-US" sz="1200" dirty="0" smtClean="0"/>
                        <a:t>May fail catastrophically</a:t>
                      </a:r>
                      <a:endParaRPr lang="en-US" sz="1200" dirty="0"/>
                    </a:p>
                  </a:txBody>
                  <a:tcPr>
                    <a:lnL w="12700" cap="flat" cmpd="sng" algn="ctr">
                      <a:solidFill>
                        <a:schemeClr val="tx1"/>
                      </a:solidFill>
                      <a:prstDash val="solid"/>
                      <a:round/>
                      <a:headEnd type="none" w="med" len="med"/>
                      <a:tailEnd type="none" w="med" len="med"/>
                    </a:lnL>
                  </a:tcPr>
                </a:tc>
                <a:tc>
                  <a:txBody>
                    <a:bodyPr/>
                    <a:lstStyle/>
                    <a:p>
                      <a:r>
                        <a:rPr lang="en-US" sz="1200" dirty="0" smtClean="0"/>
                        <a:t>Practically no danger of failure (structural)</a:t>
                      </a:r>
                      <a:endParaRPr lang="en-US" sz="12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290210">
                <a:tc>
                  <a:txBody>
                    <a:bodyPr/>
                    <a:lstStyle/>
                    <a:p>
                      <a:r>
                        <a:rPr lang="en-US" sz="1200" dirty="0" smtClean="0"/>
                        <a:t>Varying water temperature</a:t>
                      </a:r>
                      <a:endParaRPr lang="en-US" sz="1200" dirty="0"/>
                    </a:p>
                  </a:txBody>
                  <a:tcPr>
                    <a:lnL w="12700" cap="flat" cmpd="sng" algn="ctr">
                      <a:solidFill>
                        <a:schemeClr val="tx1"/>
                      </a:solidFill>
                      <a:prstDash val="solid"/>
                      <a:round/>
                      <a:headEnd type="none" w="med" len="med"/>
                      <a:tailEnd type="none" w="med" len="med"/>
                    </a:lnL>
                  </a:tcPr>
                </a:tc>
                <a:tc>
                  <a:txBody>
                    <a:bodyPr/>
                    <a:lstStyle/>
                    <a:p>
                      <a:r>
                        <a:rPr lang="en-US" sz="1200" dirty="0" smtClean="0"/>
                        <a:t>Water temperature</a:t>
                      </a:r>
                      <a:r>
                        <a:rPr lang="en-US" sz="1200" baseline="0" dirty="0" smtClean="0"/>
                        <a:t> uniform</a:t>
                      </a:r>
                      <a:endParaRPr lang="en-US" sz="12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290210">
                <a:tc>
                  <a:txBody>
                    <a:bodyPr/>
                    <a:lstStyle/>
                    <a:p>
                      <a:r>
                        <a:rPr lang="en-US" sz="1200" dirty="0" smtClean="0"/>
                        <a:t>Easily</a:t>
                      </a:r>
                      <a:r>
                        <a:rPr lang="en-US" sz="1200" baseline="0" dirty="0" smtClean="0"/>
                        <a:t> polluted</a:t>
                      </a:r>
                      <a:endParaRPr lang="en-US"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1200" dirty="0" smtClean="0"/>
                        <a:t>Usually high biological purity, although pollution can occur</a:t>
                      </a:r>
                      <a:endParaRPr lang="en-US" sz="12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6" name="Content Placeholder 3"/>
          <p:cNvGraphicFramePr>
            <a:graphicFrameLocks/>
          </p:cNvGraphicFramePr>
          <p:nvPr/>
        </p:nvGraphicFramePr>
        <p:xfrm>
          <a:off x="428625" y="3581400"/>
          <a:ext cx="8305800" cy="2980854"/>
        </p:xfrm>
        <a:graphic>
          <a:graphicData uri="http://schemas.openxmlformats.org/drawingml/2006/table">
            <a:tbl>
              <a:tblPr firstRow="1" bandRow="1">
                <a:tableStyleId>{2D5ABB26-0587-4C30-8999-92F81FD0307C}</a:tableStyleId>
              </a:tblPr>
              <a:tblGrid>
                <a:gridCol w="4152900">
                  <a:extLst>
                    <a:ext uri="{9D8B030D-6E8A-4147-A177-3AD203B41FA5}">
                      <a16:colId xmlns:a16="http://schemas.microsoft.com/office/drawing/2014/main" val="20000"/>
                    </a:ext>
                  </a:extLst>
                </a:gridCol>
                <a:gridCol w="4152900">
                  <a:extLst>
                    <a:ext uri="{9D8B030D-6E8A-4147-A177-3AD203B41FA5}">
                      <a16:colId xmlns:a16="http://schemas.microsoft.com/office/drawing/2014/main" val="20001"/>
                    </a:ext>
                  </a:extLst>
                </a:gridCol>
              </a:tblGrid>
              <a:tr h="309229">
                <a:tc>
                  <a:txBody>
                    <a:bodyPr/>
                    <a:lstStyle/>
                    <a:p>
                      <a:pPr algn="ctr"/>
                      <a:r>
                        <a:rPr lang="en-US" sz="1600" dirty="0" smtClean="0"/>
                        <a:t>Surface</a:t>
                      </a:r>
                      <a:r>
                        <a:rPr lang="en-US" sz="1600" baseline="0" dirty="0" smtClean="0"/>
                        <a:t> Reservoirs</a:t>
                      </a:r>
                      <a:endParaRPr lang="en-US" sz="16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Subsurface Reservoirs</a:t>
                      </a:r>
                      <a:endParaRPr lang="en-US" sz="16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1118">
                <a:tc>
                  <a:txBody>
                    <a:bodyPr/>
                    <a:lstStyle/>
                    <a:p>
                      <a:r>
                        <a:rPr lang="en-US" sz="1400" b="1" dirty="0" smtClean="0"/>
                        <a:t>Advantages</a:t>
                      </a:r>
                      <a:endParaRPr lang="en-US" sz="1400" b="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1400" b="1" dirty="0" smtClean="0"/>
                        <a:t>Disadvantages</a:t>
                      </a:r>
                      <a:endParaRPr lang="en-US" sz="1400"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13929">
                <a:tc>
                  <a:txBody>
                    <a:bodyPr/>
                    <a:lstStyle/>
                    <a:p>
                      <a:r>
                        <a:rPr lang="en-US" sz="1200" dirty="0" smtClean="0"/>
                        <a:t>Water may be available</a:t>
                      </a:r>
                      <a:r>
                        <a:rPr lang="en-US" sz="1200" baseline="0" dirty="0" smtClean="0"/>
                        <a:t> by gravity flow</a:t>
                      </a:r>
                      <a:endParaRPr lang="en-US" sz="1200" dirty="0"/>
                    </a:p>
                  </a:txBody>
                  <a:tcPr>
                    <a:lnL w="12700" cap="flat" cmpd="sng" algn="ctr">
                      <a:solidFill>
                        <a:schemeClr val="tx1"/>
                      </a:solidFill>
                      <a:prstDash val="solid"/>
                      <a:round/>
                      <a:headEnd type="none" w="med" len="med"/>
                      <a:tailEnd type="none" w="med" len="med"/>
                    </a:lnL>
                  </a:tcPr>
                </a:tc>
                <a:tc>
                  <a:txBody>
                    <a:bodyPr/>
                    <a:lstStyle/>
                    <a:p>
                      <a:r>
                        <a:rPr lang="en-US" sz="1200" dirty="0" smtClean="0"/>
                        <a:t>Water must be pumped</a:t>
                      </a:r>
                      <a:endParaRPr lang="en-US" sz="12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13929">
                <a:tc>
                  <a:txBody>
                    <a:bodyPr/>
                    <a:lstStyle/>
                    <a:p>
                      <a:r>
                        <a:rPr lang="en-US" sz="1200" dirty="0" smtClean="0"/>
                        <a:t>Multiple</a:t>
                      </a:r>
                      <a:r>
                        <a:rPr lang="en-US" sz="1200" baseline="0" dirty="0" smtClean="0"/>
                        <a:t> usage (recreation)</a:t>
                      </a:r>
                      <a:endParaRPr lang="en-US" sz="1200" dirty="0" smtClean="0"/>
                    </a:p>
                  </a:txBody>
                  <a:tcPr>
                    <a:lnL w="12700" cap="flat" cmpd="sng" algn="ctr">
                      <a:solidFill>
                        <a:schemeClr val="tx1"/>
                      </a:solidFill>
                      <a:prstDash val="solid"/>
                      <a:round/>
                      <a:headEnd type="none" w="med" len="med"/>
                      <a:tailEnd type="none" w="med" len="med"/>
                    </a:lnL>
                  </a:tcPr>
                </a:tc>
                <a:tc>
                  <a:txBody>
                    <a:bodyPr/>
                    <a:lstStyle/>
                    <a:p>
                      <a:r>
                        <a:rPr lang="en-US" sz="1200" dirty="0" smtClean="0"/>
                        <a:t>Only uses are storage and conveyance</a:t>
                      </a:r>
                      <a:endParaRPr lang="en-US" sz="12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13929">
                <a:tc>
                  <a:txBody>
                    <a:bodyPr/>
                    <a:lstStyle/>
                    <a:p>
                      <a:r>
                        <a:rPr lang="en-US" sz="1200" dirty="0" smtClean="0"/>
                        <a:t>Usually low mineralization of water</a:t>
                      </a:r>
                      <a:endParaRPr lang="en-US" sz="1200" dirty="0"/>
                    </a:p>
                  </a:txBody>
                  <a:tcPr>
                    <a:lnL w="12700" cap="flat" cmpd="sng" algn="ctr">
                      <a:solidFill>
                        <a:schemeClr val="tx1"/>
                      </a:solidFill>
                      <a:prstDash val="solid"/>
                      <a:round/>
                      <a:headEnd type="none" w="med" len="med"/>
                      <a:tailEnd type="none" w="med" len="med"/>
                    </a:lnL>
                  </a:tcPr>
                </a:tc>
                <a:tc>
                  <a:txBody>
                    <a:bodyPr/>
                    <a:lstStyle/>
                    <a:p>
                      <a:r>
                        <a:rPr lang="en-US" sz="1200" dirty="0" smtClean="0"/>
                        <a:t>Water may be highly mineralized</a:t>
                      </a:r>
                      <a:endParaRPr lang="en-US" sz="12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13929">
                <a:tc>
                  <a:txBody>
                    <a:bodyPr/>
                    <a:lstStyle/>
                    <a:p>
                      <a:r>
                        <a:rPr lang="en-US" sz="1200" dirty="0" smtClean="0"/>
                        <a:t>Maximum flood control value</a:t>
                      </a:r>
                      <a:endParaRPr lang="en-US" sz="1200" dirty="0"/>
                    </a:p>
                  </a:txBody>
                  <a:tcPr>
                    <a:lnL w="12700" cap="flat" cmpd="sng" algn="ctr">
                      <a:solidFill>
                        <a:schemeClr val="tx1"/>
                      </a:solidFill>
                      <a:prstDash val="solid"/>
                      <a:round/>
                      <a:headEnd type="none" w="med" len="med"/>
                      <a:tailEnd type="none" w="med" len="med"/>
                    </a:lnL>
                  </a:tcPr>
                </a:tc>
                <a:tc>
                  <a:txBody>
                    <a:bodyPr/>
                    <a:lstStyle/>
                    <a:p>
                      <a:r>
                        <a:rPr lang="en-US" sz="1200" dirty="0" smtClean="0"/>
                        <a:t>Minor flood</a:t>
                      </a:r>
                      <a:r>
                        <a:rPr lang="en-US" sz="1200" baseline="0" dirty="0" smtClean="0"/>
                        <a:t> control value</a:t>
                      </a:r>
                      <a:endParaRPr lang="en-US" sz="12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13929">
                <a:tc>
                  <a:txBody>
                    <a:bodyPr/>
                    <a:lstStyle/>
                    <a:p>
                      <a:r>
                        <a:rPr lang="en-US" sz="1200" dirty="0" smtClean="0"/>
                        <a:t>Large flows</a:t>
                      </a:r>
                      <a:endParaRPr lang="en-US" sz="1200" dirty="0"/>
                    </a:p>
                  </a:txBody>
                  <a:tcPr>
                    <a:lnL w="12700" cap="flat" cmpd="sng" algn="ctr">
                      <a:solidFill>
                        <a:schemeClr val="tx1"/>
                      </a:solidFill>
                      <a:prstDash val="solid"/>
                      <a:round/>
                      <a:headEnd type="none" w="med" len="med"/>
                      <a:tailEnd type="none" w="med" len="med"/>
                    </a:lnL>
                  </a:tcPr>
                </a:tc>
                <a:tc>
                  <a:txBody>
                    <a:bodyPr/>
                    <a:lstStyle/>
                    <a:p>
                      <a:r>
                        <a:rPr lang="en-US" sz="1200" dirty="0" smtClean="0"/>
                        <a:t>Limited flow at any one point</a:t>
                      </a:r>
                      <a:endParaRPr lang="en-US" sz="12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313929">
                <a:tc>
                  <a:txBody>
                    <a:bodyPr/>
                    <a:lstStyle/>
                    <a:p>
                      <a:r>
                        <a:rPr lang="en-US" sz="1200" dirty="0" smtClean="0"/>
                        <a:t>Relatively easy to investigate and manage</a:t>
                      </a:r>
                      <a:endParaRPr lang="en-US" sz="1200" dirty="0"/>
                    </a:p>
                  </a:txBody>
                  <a:tcPr>
                    <a:lnL w="12700" cap="flat" cmpd="sng" algn="ctr">
                      <a:solidFill>
                        <a:schemeClr val="tx1"/>
                      </a:solidFill>
                      <a:prstDash val="solid"/>
                      <a:round/>
                      <a:headEnd type="none" w="med" len="med"/>
                      <a:tailEnd type="none" w="med" len="med"/>
                    </a:lnL>
                  </a:tcPr>
                </a:tc>
                <a:tc>
                  <a:txBody>
                    <a:bodyPr/>
                    <a:lstStyle/>
                    <a:p>
                      <a:r>
                        <a:rPr lang="en-US" sz="1200" dirty="0" smtClean="0"/>
                        <a:t>Expensive and difficult</a:t>
                      </a:r>
                      <a:r>
                        <a:rPr lang="en-US" sz="1200" baseline="0" dirty="0" smtClean="0"/>
                        <a:t> to investigate and manage</a:t>
                      </a:r>
                      <a:endParaRPr lang="en-US" sz="12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421676">
                <a:tc>
                  <a:txBody>
                    <a:bodyPr/>
                    <a:lstStyle/>
                    <a:p>
                      <a:r>
                        <a:rPr lang="en-US" sz="1200" dirty="0" smtClean="0"/>
                        <a:t>Low maintenance costs</a:t>
                      </a:r>
                      <a:endParaRPr lang="en-US"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1200" dirty="0" smtClean="0"/>
                        <a:t>Maintenance of recharge areas or wells must be continuous and is expensive</a:t>
                      </a:r>
                      <a:endParaRPr lang="en-US" sz="12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6571715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77000"/>
          </a:xfrm>
        </p:spPr>
        <p:txBody>
          <a:bodyPr>
            <a:normAutofit/>
          </a:bodyPr>
          <a:lstStyle/>
          <a:p>
            <a:pPr>
              <a:buNone/>
            </a:pPr>
            <a:r>
              <a:rPr lang="en-US" sz="2200" b="1" dirty="0" smtClean="0"/>
              <a:t>Hydrology:</a:t>
            </a:r>
          </a:p>
          <a:p>
            <a:pPr>
              <a:buNone/>
            </a:pPr>
            <a:r>
              <a:rPr lang="en-US" sz="2200" dirty="0" smtClean="0"/>
              <a:t>	</a:t>
            </a:r>
            <a:r>
              <a:rPr lang="en-US" sz="1900" dirty="0" smtClean="0"/>
              <a:t>Describes and predicts the occurrence, distribution, movement, and chemistry of all water on earth.</a:t>
            </a:r>
          </a:p>
          <a:p>
            <a:pPr>
              <a:buNone/>
            </a:pPr>
            <a:endParaRPr lang="en-US" sz="600" dirty="0" smtClean="0"/>
          </a:p>
          <a:p>
            <a:pPr>
              <a:buNone/>
            </a:pPr>
            <a:r>
              <a:rPr lang="en-US" sz="2200" b="1" dirty="0" smtClean="0"/>
              <a:t>Hydrogeology:</a:t>
            </a:r>
          </a:p>
          <a:p>
            <a:pPr>
              <a:buNone/>
            </a:pPr>
            <a:r>
              <a:rPr lang="en-US" sz="2200" dirty="0" smtClean="0"/>
              <a:t>	</a:t>
            </a:r>
            <a:r>
              <a:rPr lang="en-US" sz="1900" dirty="0" smtClean="0"/>
              <a:t>The study of groundwater and its interaction with and through the geologic environment.</a:t>
            </a:r>
          </a:p>
          <a:p>
            <a:pPr>
              <a:buNone/>
            </a:pPr>
            <a:endParaRPr lang="en-US" sz="600" dirty="0" smtClean="0"/>
          </a:p>
          <a:p>
            <a:pPr>
              <a:buNone/>
            </a:pPr>
            <a:r>
              <a:rPr lang="en-US" sz="2200" b="1" dirty="0" err="1" smtClean="0"/>
              <a:t>Geohydrology</a:t>
            </a:r>
            <a:r>
              <a:rPr lang="en-US" sz="2200" b="1" dirty="0" smtClean="0"/>
              <a:t>: </a:t>
            </a:r>
          </a:p>
          <a:p>
            <a:pPr>
              <a:buNone/>
            </a:pPr>
            <a:r>
              <a:rPr lang="en-US" sz="1900" b="1" dirty="0" smtClean="0"/>
              <a:t>	</a:t>
            </a:r>
            <a:r>
              <a:rPr lang="en-US" sz="1900" dirty="0" smtClean="0"/>
              <a:t>Sometimes a synonym for hydrogeology. Primarily in engineering fields.</a:t>
            </a:r>
            <a:endParaRPr lang="en-US" sz="1100" dirty="0" smtClean="0"/>
          </a:p>
          <a:p>
            <a:pPr>
              <a:buNone/>
            </a:pPr>
            <a:r>
              <a:rPr lang="en-US" sz="2200" b="1" dirty="0" smtClean="0"/>
              <a:t>Underground Water or Subsurface Water:</a:t>
            </a:r>
          </a:p>
          <a:p>
            <a:pPr lvl="1"/>
            <a:r>
              <a:rPr lang="en-US" sz="1900" dirty="0" smtClean="0"/>
              <a:t>All water below the surface of the earth</a:t>
            </a:r>
          </a:p>
          <a:p>
            <a:pPr lvl="1"/>
            <a:r>
              <a:rPr lang="en-US" sz="1900" dirty="0" smtClean="0"/>
              <a:t>Groundwater hydrology deals primarily with the water in the saturated zone (groundwater occurs beneath the water table) and in the upper few km</a:t>
            </a:r>
          </a:p>
          <a:p>
            <a:pPr lvl="1"/>
            <a:r>
              <a:rPr lang="en-US" sz="1900" dirty="0" smtClean="0"/>
              <a:t>There is also water in the unsaturated zone (soil moisture)</a:t>
            </a:r>
          </a:p>
          <a:p>
            <a:pPr lvl="1"/>
            <a:r>
              <a:rPr lang="en-US" sz="1900" dirty="0" smtClean="0"/>
              <a:t>We will discuss both groundwater flow in the saturated and unsaturated zones</a:t>
            </a:r>
          </a:p>
        </p:txBody>
      </p:sp>
    </p:spTree>
    <p:extLst>
      <p:ext uri="{BB962C8B-B14F-4D97-AF65-F5344CB8AC3E}">
        <p14:creationId xmlns:p14="http://schemas.microsoft.com/office/powerpoint/2010/main" val="4612801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6430962"/>
          </a:xfrm>
        </p:spPr>
        <p:txBody>
          <a:bodyPr anchor="t">
            <a:normAutofit/>
          </a:bodyPr>
          <a:lstStyle/>
          <a:p>
            <a:pPr algn="l" defTabSz="461963"/>
            <a:r>
              <a:rPr lang="en-US" sz="2400" dirty="0" smtClean="0"/>
              <a:t>Hydrogeologists deal with 2 primary issues:</a:t>
            </a:r>
            <a:br>
              <a:rPr lang="en-US" sz="2400" dirty="0" smtClean="0"/>
            </a:br>
            <a:r>
              <a:rPr lang="en-US" sz="1100" dirty="0" smtClean="0"/>
              <a:t/>
            </a:r>
            <a:br>
              <a:rPr lang="en-US" sz="1100" dirty="0" smtClean="0"/>
            </a:br>
            <a:r>
              <a:rPr lang="en-US" sz="2000" dirty="0" smtClean="0"/>
              <a:t>	</a:t>
            </a:r>
            <a:r>
              <a:rPr lang="en-US" sz="2000" b="1" dirty="0" smtClean="0"/>
              <a:t>Water Supply</a:t>
            </a:r>
            <a:br>
              <a:rPr lang="en-US" sz="2000" b="1" dirty="0" smtClean="0"/>
            </a:br>
            <a:r>
              <a:rPr lang="en-US" sz="2000" b="1" dirty="0" smtClean="0"/>
              <a:t>	Water Quality</a:t>
            </a:r>
            <a:r>
              <a:rPr lang="en-US" sz="2000" dirty="0" smtClean="0"/>
              <a:t/>
            </a:r>
            <a:br>
              <a:rPr lang="en-US" sz="2000" dirty="0" smtClean="0"/>
            </a:br>
            <a:r>
              <a:rPr lang="en-US" sz="1400" dirty="0" smtClean="0"/>
              <a:t/>
            </a:r>
            <a:br>
              <a:rPr lang="en-US" sz="1400" dirty="0" smtClean="0"/>
            </a:br>
            <a:r>
              <a:rPr lang="en-US" sz="2000" b="1" i="1" dirty="0" smtClean="0"/>
              <a:t>Supply</a:t>
            </a:r>
            <a:r>
              <a:rPr lang="en-US" sz="2000" i="1" dirty="0" smtClean="0"/>
              <a:t>:</a:t>
            </a:r>
            <a:r>
              <a:rPr lang="en-US" sz="2000" dirty="0" smtClean="0"/>
              <a:t/>
            </a:r>
            <a:br>
              <a:rPr lang="en-US" sz="2000" dirty="0" smtClean="0"/>
            </a:br>
            <a:r>
              <a:rPr lang="en-US" sz="2000" dirty="0" smtClean="0"/>
              <a:t>	- How much water can we extract? (sustainably?)</a:t>
            </a:r>
            <a:br>
              <a:rPr lang="en-US" sz="2000" dirty="0" smtClean="0"/>
            </a:br>
            <a:r>
              <a:rPr lang="en-US" sz="2000" dirty="0" smtClean="0"/>
              <a:t>	- Where should we pump from to extract the most with the least impact?</a:t>
            </a:r>
            <a:br>
              <a:rPr lang="en-US" sz="2000" dirty="0" smtClean="0"/>
            </a:br>
            <a:r>
              <a:rPr lang="en-US" sz="2000" dirty="0" smtClean="0"/>
              <a:t/>
            </a:r>
            <a:br>
              <a:rPr lang="en-US" sz="2000" dirty="0" smtClean="0"/>
            </a:br>
            <a:r>
              <a:rPr lang="en-US" sz="1200" dirty="0" smtClean="0"/>
              <a:t/>
            </a:r>
            <a:br>
              <a:rPr lang="en-US" sz="1200" dirty="0" smtClean="0"/>
            </a:br>
            <a:r>
              <a:rPr lang="en-US" sz="2000" dirty="0" smtClean="0"/>
              <a:t/>
            </a:r>
            <a:br>
              <a:rPr lang="en-US" sz="2000" dirty="0" smtClean="0"/>
            </a:br>
            <a:r>
              <a:rPr lang="en-US" sz="1100" dirty="0" smtClean="0"/>
              <a:t/>
            </a:r>
            <a:br>
              <a:rPr lang="en-US" sz="1100" dirty="0" smtClean="0"/>
            </a:br>
            <a:endParaRPr lang="en-US" sz="1050" dirty="0"/>
          </a:p>
        </p:txBody>
      </p:sp>
    </p:spTree>
    <p:extLst>
      <p:ext uri="{BB962C8B-B14F-4D97-AF65-F5344CB8AC3E}">
        <p14:creationId xmlns:p14="http://schemas.microsoft.com/office/powerpoint/2010/main" val="37147515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2528</TotalTime>
  <Words>875</Words>
  <Application>Microsoft Office PowerPoint</Application>
  <PresentationFormat>On-screen Show (4:3)</PresentationFormat>
  <Paragraphs>233</Paragraphs>
  <Slides>33</Slides>
  <Notes>28</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33</vt:i4>
      </vt:variant>
    </vt:vector>
  </HeadingPairs>
  <TitlesOfParts>
    <vt:vector size="40" baseType="lpstr">
      <vt:lpstr>Arial</vt:lpstr>
      <vt:lpstr>Calibri</vt:lpstr>
      <vt:lpstr>Calibri Light</vt:lpstr>
      <vt:lpstr>Wingdings</vt:lpstr>
      <vt:lpstr>Office Theme</vt:lpstr>
      <vt:lpstr>1_Office Theme</vt:lpstr>
      <vt:lpstr>Drawing</vt:lpstr>
      <vt:lpstr>PowerPoint Presentation</vt:lpstr>
      <vt:lpstr>So what?</vt:lpstr>
      <vt:lpstr>PowerPoint Presentation</vt:lpstr>
      <vt:lpstr>PowerPoint Presentation</vt:lpstr>
      <vt:lpstr>PowerPoint Presentation</vt:lpstr>
      <vt:lpstr>PowerPoint Presentation</vt:lpstr>
      <vt:lpstr>Relative Merits of Surface and Subsurface Reservoirs</vt:lpstr>
      <vt:lpstr>PowerPoint Presentation</vt:lpstr>
      <vt:lpstr>Hydrogeologists deal with 2 primary issues:   Water Supply  Water Quality  Supply:  - How much water can we extract? (sustainably?)  - Where should we pump from to extract the most with the least impact?     </vt:lpstr>
      <vt:lpstr>PowerPoint Presentation</vt:lpstr>
      <vt:lpstr>Hydrogeologists deal with 2 primary issues:   Water Supply  Water Quality  Supply:  - How much water can we extract? (sustainably?)  - Where should we pump from to extract the most with the least impact?   Quality:  - How much and where should we pump in order to ensure good water      quality?  - Contaminant transport: if there’s a spill, where is it going? How can we       clean it up (remediation)?   </vt:lpstr>
      <vt:lpstr>PowerPoint Presentation</vt:lpstr>
      <vt:lpstr>PowerPoint Presentation</vt:lpstr>
      <vt:lpstr>PowerPoint Presentation</vt:lpstr>
      <vt:lpstr>PowerPoint Presentation</vt:lpstr>
      <vt:lpstr>Superfund site locations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Hydrogeologists deal with 2 primary issues:   Water Supply  Water Quality  Supply:  - How much water can we extract? (sustainably?)  - Where should we pump from to extract the most with the least impact?  - How can we increase the amount of groundwater that we can pump        (i.e., artificial recharge)?  Quality:  - How much and where should we pump in order to ensure good water      quality?  - Contaminant transport: if there’s a spill, where is it going? How can we      clean it up (remediation)?  </vt:lpstr>
      <vt:lpstr>Hydrogeologists deal with 2 primary issues:   Water Supply  Water Quality  Supply:  - How much water can we extract? (sustainably?)  - Where should we pump from to extract the most with the least impact?  - How can we increase the amount of groundwater that we can pump        (i.e., artificial recharge)?  Quality:  - How much and where should we pump in order to ensure good water      quality?  - Contaminant transport: if there’s a spill, where is it going? How can we      clean it up (remediation)?    Other issues:  - engineering: dams, levees, basements!</vt:lpstr>
      <vt:lpstr>Dam failure</vt:lpstr>
      <vt:lpstr>PowerPoint Presentation</vt:lpstr>
      <vt:lpstr>My Ph.D. Adviser’s basement</vt:lpstr>
      <vt:lpstr>Hydrologic Cycle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Monday, August 27, 2018</dc:title>
  <dc:creator>Chris Russoniello</dc:creator>
  <cp:lastModifiedBy>Heiss, James W</cp:lastModifiedBy>
  <cp:revision>82</cp:revision>
  <dcterms:created xsi:type="dcterms:W3CDTF">2018-08-24T15:11:49Z</dcterms:created>
  <dcterms:modified xsi:type="dcterms:W3CDTF">2019-01-25T18:37:27Z</dcterms:modified>
</cp:coreProperties>
</file>